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20"/>
  </p:notesMasterIdLst>
  <p:sldIdLst>
    <p:sldId id="258" r:id="rId5"/>
    <p:sldId id="261" r:id="rId6"/>
    <p:sldId id="266" r:id="rId7"/>
    <p:sldId id="285" r:id="rId8"/>
    <p:sldId id="305" r:id="rId9"/>
    <p:sldId id="308" r:id="rId10"/>
    <p:sldId id="259" r:id="rId11"/>
    <p:sldId id="277" r:id="rId12"/>
    <p:sldId id="306" r:id="rId13"/>
    <p:sldId id="307" r:id="rId14"/>
    <p:sldId id="286" r:id="rId15"/>
    <p:sldId id="309" r:id="rId16"/>
    <p:sldId id="310" r:id="rId17"/>
    <p:sldId id="311" r:id="rId18"/>
    <p:sldId id="263" r:id="rId1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6D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8" autoAdjust="0"/>
  </p:normalViewPr>
  <p:slideViewPr>
    <p:cSldViewPr>
      <p:cViewPr varScale="1">
        <p:scale>
          <a:sx n="78" d="100"/>
          <a:sy n="78" d="100"/>
        </p:scale>
        <p:origin x="996" y="90"/>
      </p:cViewPr>
      <p:guideLst>
        <p:guide orient="horz" pos="2160"/>
        <p:guide pos="2880"/>
      </p:guideLst>
    </p:cSldViewPr>
  </p:slideViewPr>
  <p:outlineViewPr>
    <p:cViewPr>
      <p:scale>
        <a:sx n="33" d="100"/>
        <a:sy n="33" d="100"/>
      </p:scale>
      <p:origin x="0" y="3475"/>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18" d="100"/>
          <a:sy n="118" d="100"/>
        </p:scale>
        <p:origin x="-4112" y="-120"/>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5603"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6"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5607"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2475819-6A51-4B43-9EF8-8A35E60D6D98}" type="slidenum">
              <a:rPr lang="en-US"/>
              <a:pPr/>
              <a:t>‹#›</a:t>
            </a:fld>
            <a:endParaRPr lang="en-US" dirty="0"/>
          </a:p>
        </p:txBody>
      </p:sp>
    </p:spTree>
    <p:extLst>
      <p:ext uri="{BB962C8B-B14F-4D97-AF65-F5344CB8AC3E}">
        <p14:creationId xmlns:p14="http://schemas.microsoft.com/office/powerpoint/2010/main" val="362940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475819-6A51-4B43-9EF8-8A35E60D6D98}" type="slidenum">
              <a:rPr lang="en-US" smtClean="0"/>
              <a:pPr/>
              <a:t>1</a:t>
            </a:fld>
            <a:endParaRPr lang="en-US" dirty="0"/>
          </a:p>
        </p:txBody>
      </p:sp>
    </p:spTree>
    <p:extLst>
      <p:ext uri="{BB962C8B-B14F-4D97-AF65-F5344CB8AC3E}">
        <p14:creationId xmlns:p14="http://schemas.microsoft.com/office/powerpoint/2010/main" val="2525183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NEW Teranet-PPT new colors"/>
          <p:cNvPicPr>
            <a:picLocks noChangeAspect="1" noChangeArrowheads="1"/>
          </p:cNvPicPr>
          <p:nvPr userDrawn="1"/>
        </p:nvPicPr>
        <p:blipFill>
          <a:blip r:embed="rId2"/>
          <a:stretch>
            <a:fillRect/>
          </a:stretch>
        </p:blipFill>
        <p:spPr bwMode="auto">
          <a:xfrm>
            <a:off x="-66264" y="1"/>
            <a:ext cx="9210264" cy="6907696"/>
          </a:xfrm>
          <a:prstGeom prst="rect">
            <a:avLst/>
          </a:prstGeom>
          <a:noFill/>
          <a:ln w="9525">
            <a:noFill/>
            <a:miter lim="800000"/>
            <a:headEnd/>
            <a:tailEnd/>
          </a:ln>
        </p:spPr>
      </p:pic>
      <p:sp>
        <p:nvSpPr>
          <p:cNvPr id="4098" name="Rectangle 2"/>
          <p:cNvSpPr>
            <a:spLocks noGrp="1" noChangeArrowheads="1"/>
          </p:cNvSpPr>
          <p:nvPr>
            <p:ph type="ctrTitle"/>
          </p:nvPr>
        </p:nvSpPr>
        <p:spPr>
          <a:xfrm>
            <a:off x="1066800" y="883024"/>
            <a:ext cx="7010400" cy="640976"/>
          </a:xfrm>
        </p:spPr>
        <p:txBody>
          <a:bodyPr anchor="b" anchorCtr="1"/>
          <a:lstStyle>
            <a:lvl1pPr algn="ctr">
              <a:defRPr sz="3200"/>
            </a:lvl1pPr>
          </a:lstStyle>
          <a:p>
            <a:pPr lvl="0"/>
            <a:r>
              <a:rPr lang="en-US" noProof="0" smtClean="0"/>
              <a:t>Click to edit Master title style</a:t>
            </a:r>
            <a:endParaRPr lang="en-US" noProof="0" dirty="0" smtClean="0"/>
          </a:p>
        </p:txBody>
      </p:sp>
      <p:sp>
        <p:nvSpPr>
          <p:cNvPr id="4099" name="Rectangle 3"/>
          <p:cNvSpPr>
            <a:spLocks noGrp="1" noChangeArrowheads="1"/>
          </p:cNvSpPr>
          <p:nvPr>
            <p:ph type="subTitle" idx="1"/>
          </p:nvPr>
        </p:nvSpPr>
        <p:spPr>
          <a:xfrm>
            <a:off x="1066800" y="1524001"/>
            <a:ext cx="7010400" cy="609600"/>
          </a:xfrm>
        </p:spPr>
        <p:txBody>
          <a:bodyPr/>
          <a:lstStyle>
            <a:lvl1pPr marL="0" indent="0" algn="ctr">
              <a:buFontTx/>
              <a:buNone/>
              <a:defRPr sz="2400"/>
            </a:lvl1pPr>
          </a:lstStyle>
          <a:p>
            <a:pPr lvl="0"/>
            <a:r>
              <a:rPr lang="en-US" noProof="0" smtClean="0"/>
              <a:t>Click to edit Master subtitle style</a:t>
            </a:r>
            <a:endParaRPr lang="en-US"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C439ECE-2BC7-0C4A-BAE3-9E6D1594AE12}"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533400"/>
            <a:ext cx="215265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33400"/>
            <a:ext cx="630555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746CE0E-A012-644F-9EDC-EF36E0E4BE36}"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2B0CF7A-EC43-8E4A-9800-1BCED67970F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C76D17E5-F129-0B41-A95A-A6008545B79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A72627A5-B7E7-C14C-B4D2-2DABAD6060D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B1F7F75E-B051-AD4F-9AFF-228430BFCC9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592E28A4-44D4-7C41-BF6C-E45B752D93FB}"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CC7710C-4932-0048-AE45-EB1044363E1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8758C29-AE10-6E4F-BE32-D3C7A13ED4FF}"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857093D-0DE2-F343-B3AD-607BCE186DA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533400"/>
            <a:ext cx="8610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6831013" y="6324600"/>
            <a:ext cx="205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bg2"/>
                </a:solidFill>
              </a:defRPr>
            </a:lvl1pPr>
          </a:lstStyle>
          <a:p>
            <a:fld id="{33C246F5-F498-D044-B4F6-15B5066DA941}" type="slidenum">
              <a:rPr lang="en-US"/>
              <a:pPr/>
              <a:t>‹#›</a:t>
            </a:fld>
            <a:endParaRPr lang="en-US" dirty="0"/>
          </a:p>
        </p:txBody>
      </p:sp>
      <p:sp>
        <p:nvSpPr>
          <p:cNvPr id="1029" name="Line 17"/>
          <p:cNvSpPr>
            <a:spLocks noChangeShapeType="1"/>
          </p:cNvSpPr>
          <p:nvPr/>
        </p:nvSpPr>
        <p:spPr bwMode="black">
          <a:xfrm>
            <a:off x="228600" y="1066800"/>
            <a:ext cx="8683625" cy="0"/>
          </a:xfrm>
          <a:prstGeom prst="line">
            <a:avLst/>
          </a:prstGeom>
          <a:noFill/>
          <a:ln w="31750">
            <a:solidFill>
              <a:srgbClr val="75A38C"/>
            </a:solidFill>
            <a:round/>
            <a:headEnd/>
            <a:tailEnd/>
          </a:ln>
          <a:effectLst/>
        </p:spPr>
        <p:txBody>
          <a:bodyPr wrap="none" anchor="ctr">
            <a:prstTxWarp prst="textNoShape">
              <a:avLst/>
            </a:prstTxWarp>
          </a:bodyPr>
          <a:lstStyle/>
          <a:p>
            <a:endParaRPr lang="en-US" dirty="0"/>
          </a:p>
        </p:txBody>
      </p:sp>
      <p:pic>
        <p:nvPicPr>
          <p:cNvPr id="3" name="Picture 21"/>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bwMode="auto">
          <a:xfrm>
            <a:off x="228600" y="6279076"/>
            <a:ext cx="1828800" cy="545074"/>
          </a:xfrm>
          <a:prstGeom prst="rect">
            <a:avLst/>
          </a:prstGeom>
          <a:noFill/>
          <a:ln w="9525">
            <a:noFill/>
            <a:miter lim="800000"/>
            <a:headEnd/>
            <a:tailEnd/>
          </a:ln>
        </p:spPr>
      </p:pic>
      <p:sp>
        <p:nvSpPr>
          <p:cNvPr id="2" name="Text Box 25"/>
          <p:cNvSpPr txBox="1">
            <a:spLocks noChangeArrowheads="1"/>
          </p:cNvSpPr>
          <p:nvPr/>
        </p:nvSpPr>
        <p:spPr bwMode="auto">
          <a:xfrm>
            <a:off x="2895600" y="6513513"/>
            <a:ext cx="60198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spAutoFit/>
          </a:bodyPr>
          <a:lstStyle/>
          <a:p>
            <a:pPr algn="r" eaLnBrk="0" hangingPunct="0">
              <a:spcBef>
                <a:spcPct val="50000"/>
              </a:spcBef>
            </a:pPr>
            <a:r>
              <a:rPr lang="en-US" sz="800" dirty="0">
                <a:solidFill>
                  <a:schemeClr val="bg2"/>
                </a:solidFill>
                <a:ea typeface="ＭＳ Ｐゴシック" charset="-128"/>
                <a:cs typeface="ＭＳ Ｐゴシック" charset="-128"/>
              </a:rPr>
              <a:t>Company Confidential – Not to be copied or distributed without express written consent of Teranet Inc.</a:t>
            </a:r>
          </a:p>
        </p:txBody>
      </p:sp>
      <p:sp>
        <p:nvSpPr>
          <p:cNvPr id="1032" name="Line 17"/>
          <p:cNvSpPr>
            <a:spLocks noChangeShapeType="1"/>
          </p:cNvSpPr>
          <p:nvPr/>
        </p:nvSpPr>
        <p:spPr bwMode="black">
          <a:xfrm>
            <a:off x="231775" y="6248400"/>
            <a:ext cx="8683625" cy="0"/>
          </a:xfrm>
          <a:prstGeom prst="line">
            <a:avLst/>
          </a:prstGeom>
          <a:noFill/>
          <a:ln w="12700">
            <a:solidFill>
              <a:srgbClr val="D6D4AB"/>
            </a:solidFill>
            <a:round/>
            <a:headEnd/>
            <a:tailEnd/>
          </a:ln>
          <a:effectLst/>
        </p:spPr>
        <p:txBody>
          <a:bodyPr wrap="none" anchor="ctr">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2000" b="1">
          <a:solidFill>
            <a:srgbClr val="000000"/>
          </a:solidFill>
          <a:latin typeface="+mj-lt"/>
          <a:ea typeface="+mj-ea"/>
          <a:cs typeface="+mj-cs"/>
        </a:defRPr>
      </a:lvl1pPr>
      <a:lvl2pPr algn="l" rtl="0" eaLnBrk="1" fontAlgn="base" hangingPunct="1">
        <a:spcBef>
          <a:spcPct val="0"/>
        </a:spcBef>
        <a:spcAft>
          <a:spcPct val="0"/>
        </a:spcAft>
        <a:defRPr sz="2000" b="1">
          <a:solidFill>
            <a:srgbClr val="000000"/>
          </a:solidFill>
          <a:latin typeface="Arial" charset="0"/>
        </a:defRPr>
      </a:lvl2pPr>
      <a:lvl3pPr algn="l" rtl="0" eaLnBrk="1" fontAlgn="base" hangingPunct="1">
        <a:spcBef>
          <a:spcPct val="0"/>
        </a:spcBef>
        <a:spcAft>
          <a:spcPct val="0"/>
        </a:spcAft>
        <a:defRPr sz="2000" b="1">
          <a:solidFill>
            <a:srgbClr val="000000"/>
          </a:solidFill>
          <a:latin typeface="Arial" charset="0"/>
        </a:defRPr>
      </a:lvl3pPr>
      <a:lvl4pPr algn="l" rtl="0" eaLnBrk="1" fontAlgn="base" hangingPunct="1">
        <a:spcBef>
          <a:spcPct val="0"/>
        </a:spcBef>
        <a:spcAft>
          <a:spcPct val="0"/>
        </a:spcAft>
        <a:defRPr sz="2000" b="1">
          <a:solidFill>
            <a:srgbClr val="000000"/>
          </a:solidFill>
          <a:latin typeface="Arial" charset="0"/>
        </a:defRPr>
      </a:lvl4pPr>
      <a:lvl5pPr algn="l" rtl="0" eaLnBrk="1" fontAlgn="base" hangingPunct="1">
        <a:spcBef>
          <a:spcPct val="0"/>
        </a:spcBef>
        <a:spcAft>
          <a:spcPct val="0"/>
        </a:spcAft>
        <a:defRPr sz="2000" b="1">
          <a:solidFill>
            <a:srgbClr val="000000"/>
          </a:solidFill>
          <a:latin typeface="Arial" charset="0"/>
        </a:defRPr>
      </a:lvl5pPr>
      <a:lvl6pPr marL="457200" algn="l" rtl="0" eaLnBrk="1" fontAlgn="base" hangingPunct="1">
        <a:spcBef>
          <a:spcPct val="0"/>
        </a:spcBef>
        <a:spcAft>
          <a:spcPct val="0"/>
        </a:spcAft>
        <a:defRPr sz="2000" b="1">
          <a:solidFill>
            <a:srgbClr val="000000"/>
          </a:solidFill>
          <a:latin typeface="Arial" charset="0"/>
        </a:defRPr>
      </a:lvl6pPr>
      <a:lvl7pPr marL="914400" algn="l" rtl="0" eaLnBrk="1" fontAlgn="base" hangingPunct="1">
        <a:spcBef>
          <a:spcPct val="0"/>
        </a:spcBef>
        <a:spcAft>
          <a:spcPct val="0"/>
        </a:spcAft>
        <a:defRPr sz="2000" b="1">
          <a:solidFill>
            <a:srgbClr val="000000"/>
          </a:solidFill>
          <a:latin typeface="Arial" charset="0"/>
        </a:defRPr>
      </a:lvl7pPr>
      <a:lvl8pPr marL="1371600" algn="l" rtl="0" eaLnBrk="1" fontAlgn="base" hangingPunct="1">
        <a:spcBef>
          <a:spcPct val="0"/>
        </a:spcBef>
        <a:spcAft>
          <a:spcPct val="0"/>
        </a:spcAft>
        <a:defRPr sz="2000" b="1">
          <a:solidFill>
            <a:srgbClr val="000000"/>
          </a:solidFill>
          <a:latin typeface="Arial" charset="0"/>
        </a:defRPr>
      </a:lvl8pPr>
      <a:lvl9pPr marL="1828800" algn="l" rtl="0" eaLnBrk="1" fontAlgn="base" hangingPunct="1">
        <a:spcBef>
          <a:spcPct val="0"/>
        </a:spcBef>
        <a:spcAft>
          <a:spcPct val="0"/>
        </a:spcAft>
        <a:defRPr sz="2000" b="1">
          <a:solidFill>
            <a:srgbClr val="000000"/>
          </a:solidFill>
          <a:latin typeface="Arial" charset="0"/>
        </a:defRPr>
      </a:lvl9pPr>
    </p:titleStyle>
    <p:bodyStyle>
      <a:lvl1pPr marL="342900" indent="-342900" algn="l" rtl="0" eaLnBrk="1" fontAlgn="base" hangingPunct="1">
        <a:spcBef>
          <a:spcPts val="1000"/>
        </a:spcBef>
        <a:spcAft>
          <a:spcPts val="500"/>
        </a:spcAft>
        <a:buClr>
          <a:schemeClr val="tx1"/>
        </a:buClr>
        <a:buChar char="•"/>
        <a:defRPr>
          <a:solidFill>
            <a:srgbClr val="000000"/>
          </a:solidFill>
          <a:latin typeface="+mn-lt"/>
          <a:ea typeface="+mn-ea"/>
          <a:cs typeface="+mn-cs"/>
        </a:defRPr>
      </a:lvl1pPr>
      <a:lvl2pPr marL="742950" indent="-285750" algn="l" rtl="0" eaLnBrk="1" fontAlgn="base" hangingPunct="1">
        <a:spcBef>
          <a:spcPts val="1000"/>
        </a:spcBef>
        <a:spcAft>
          <a:spcPts val="500"/>
        </a:spcAft>
        <a:buClr>
          <a:schemeClr val="tx1"/>
        </a:buClr>
        <a:buChar char="•"/>
        <a:defRPr sz="1600">
          <a:solidFill>
            <a:srgbClr val="000000"/>
          </a:solidFill>
          <a:latin typeface="+mn-lt"/>
          <a:ea typeface="ヒラギノ角ゴ Pro W3" charset="-128"/>
        </a:defRPr>
      </a:lvl2pPr>
      <a:lvl3pPr marL="11430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ea typeface="ヒラギノ角ゴ Pro W3" charset="-128"/>
        </a:defRPr>
      </a:lvl3pPr>
      <a:lvl4pPr marL="1600200" indent="-228600" algn="l" rtl="0" eaLnBrk="1" fontAlgn="base" hangingPunct="1">
        <a:spcBef>
          <a:spcPts val="1000"/>
        </a:spcBef>
        <a:spcAft>
          <a:spcPts val="500"/>
        </a:spcAft>
        <a:buClr>
          <a:schemeClr val="tx1"/>
        </a:buClr>
        <a:buChar char="•"/>
        <a:defRPr sz="1400">
          <a:solidFill>
            <a:srgbClr val="000000"/>
          </a:solidFill>
          <a:latin typeface="+mn-lt"/>
          <a:ea typeface="ヒラギノ角ゴ Pro W3" charset="-128"/>
        </a:defRPr>
      </a:lvl4pPr>
      <a:lvl5pPr marL="20574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ea typeface="ヒラギノ角ゴ Pro W3" charset="-128"/>
        </a:defRPr>
      </a:lvl5pPr>
      <a:lvl6pPr marL="25146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defRPr>
      </a:lvl6pPr>
      <a:lvl7pPr marL="29718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defRPr>
      </a:lvl7pPr>
      <a:lvl8pPr marL="34290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defRPr>
      </a:lvl8pPr>
      <a:lvl9pPr marL="38862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login.microsoftonline.co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268760"/>
            <a:ext cx="7010400" cy="640976"/>
          </a:xfrm>
        </p:spPr>
        <p:txBody>
          <a:bodyPr/>
          <a:lstStyle/>
          <a:p>
            <a:r>
              <a:rPr lang="en-US" dirty="0" smtClean="0"/>
              <a:t>Business Continuity Planning </a:t>
            </a:r>
            <a:br>
              <a:rPr lang="en-US" dirty="0" smtClean="0"/>
            </a:br>
            <a:r>
              <a:rPr lang="en-US" dirty="0" smtClean="0"/>
              <a:t>~ Workshop Part 2 ~ </a:t>
            </a:r>
            <a:endParaRPr lang="en-CA" dirty="0"/>
          </a:p>
        </p:txBody>
      </p:sp>
      <p:sp>
        <p:nvSpPr>
          <p:cNvPr id="4" name="Subtitle 3"/>
          <p:cNvSpPr>
            <a:spLocks noGrp="1"/>
          </p:cNvSpPr>
          <p:nvPr>
            <p:ph type="subTitle" idx="1"/>
          </p:nvPr>
        </p:nvSpPr>
        <p:spPr>
          <a:xfrm>
            <a:off x="1115616" y="1988840"/>
            <a:ext cx="7010400" cy="609600"/>
          </a:xfrm>
        </p:spPr>
        <p:txBody>
          <a:bodyPr/>
          <a:lstStyle/>
          <a:p>
            <a:r>
              <a:rPr lang="en-US" dirty="0" smtClean="0"/>
              <a:t>Customer Service Centre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use my RSA token?</a:t>
            </a:r>
            <a:endParaRPr lang="en-CA"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10</a:t>
            </a:fld>
            <a:endParaRPr lang="en-US" dirty="0"/>
          </a:p>
        </p:txBody>
      </p:sp>
      <p:sp>
        <p:nvSpPr>
          <p:cNvPr id="5" name="Content Placeholder 2"/>
          <p:cNvSpPr>
            <a:spLocks noGrp="1"/>
          </p:cNvSpPr>
          <p:nvPr>
            <p:ph idx="1"/>
          </p:nvPr>
        </p:nvSpPr>
        <p:spPr>
          <a:xfrm>
            <a:off x="457200" y="1295400"/>
            <a:ext cx="3131118" cy="4797896"/>
          </a:xfrm>
        </p:spPr>
        <p:txBody>
          <a:bodyPr/>
          <a:lstStyle/>
          <a:p>
            <a:pPr marL="0" indent="0">
              <a:buNone/>
            </a:pPr>
            <a:r>
              <a:rPr lang="en-US" sz="1400" dirty="0" smtClean="0"/>
              <a:t>Option 2 – </a:t>
            </a:r>
            <a:r>
              <a:rPr lang="en-US" sz="1400" b="1" dirty="0" smtClean="0"/>
              <a:t>Citrix Receiver</a:t>
            </a:r>
            <a:endParaRPr lang="en-US" sz="1400" b="1" dirty="0"/>
          </a:p>
          <a:p>
            <a:r>
              <a:rPr lang="en-US" sz="1400" dirty="0" smtClean="0"/>
              <a:t>Using your home PC or laptop, connect to the internet and go to tag.Teranet.ca</a:t>
            </a:r>
          </a:p>
          <a:p>
            <a:r>
              <a:rPr lang="en-US" sz="1400" dirty="0" smtClean="0"/>
              <a:t>If you have not done so, you will need to do a one time download the Citrix Receiver (see screen shots in the document called “How to download Citrix Receiver”)</a:t>
            </a:r>
          </a:p>
          <a:p>
            <a:r>
              <a:rPr lang="en-US" sz="1400" dirty="0" smtClean="0"/>
              <a:t>If you have already downloaded the Citrix Receiver, you should be able to connect to the network by using your LAN ID credentials as the username and password, your personal PIN and your RSA token code.</a:t>
            </a:r>
          </a:p>
          <a:p>
            <a:endParaRPr lang="en-US" sz="1600" dirty="0" smtClean="0"/>
          </a:p>
          <a:p>
            <a:endParaRPr lang="en-US" dirty="0" smtClean="0"/>
          </a:p>
          <a:p>
            <a:pPr>
              <a:buFont typeface="+mj-lt"/>
              <a:buAutoNum type="arabicPeriod"/>
            </a:pPr>
            <a:endParaRPr lang="en-US" dirty="0" smtClean="0"/>
          </a:p>
          <a:p>
            <a:pPr>
              <a:buFont typeface="+mj-lt"/>
              <a:buAutoNum type="arabicPeriod"/>
            </a:pPr>
            <a:endParaRPr lang="en-US" dirty="0"/>
          </a:p>
          <a:p>
            <a:pPr>
              <a:buFont typeface="+mj-lt"/>
              <a:buAutoNum type="arabicPeriod"/>
            </a:pPr>
            <a:endParaRPr lang="en-US" dirty="0" smtClean="0"/>
          </a:p>
          <a:p>
            <a:pPr>
              <a:buFont typeface="+mj-lt"/>
              <a:buAutoNum type="arabicPeriod"/>
            </a:pPr>
            <a:endParaRPr lang="en-US" dirty="0"/>
          </a:p>
          <a:p>
            <a:pPr>
              <a:buFont typeface="+mj-lt"/>
              <a:buAutoNum type="arabicPeriod"/>
            </a:pPr>
            <a:endParaRPr lang="en-US" dirty="0"/>
          </a:p>
        </p:txBody>
      </p:sp>
      <p:pic>
        <p:nvPicPr>
          <p:cNvPr id="6" name="Picture 5"/>
          <p:cNvPicPr>
            <a:picLocks noChangeAspect="1"/>
          </p:cNvPicPr>
          <p:nvPr/>
        </p:nvPicPr>
        <p:blipFill>
          <a:blip r:embed="rId2"/>
          <a:stretch>
            <a:fillRect/>
          </a:stretch>
        </p:blipFill>
        <p:spPr>
          <a:xfrm>
            <a:off x="3588318" y="1823324"/>
            <a:ext cx="5250882" cy="3549892"/>
          </a:xfrm>
          <a:prstGeom prst="rect">
            <a:avLst/>
          </a:prstGeom>
        </p:spPr>
      </p:pic>
    </p:spTree>
    <p:extLst>
      <p:ext uri="{BB962C8B-B14F-4D97-AF65-F5344CB8AC3E}">
        <p14:creationId xmlns:p14="http://schemas.microsoft.com/office/powerpoint/2010/main" val="679439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3400"/>
            <a:ext cx="8659688" cy="533400"/>
          </a:xfrm>
        </p:spPr>
        <p:txBody>
          <a:bodyPr/>
          <a:lstStyle/>
          <a:p>
            <a:r>
              <a:rPr lang="en-US" dirty="0" smtClean="0"/>
              <a:t>Passwords and Phone numbers</a:t>
            </a:r>
            <a:endParaRPr lang="en-US"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11</a:t>
            </a:fld>
            <a:endParaRPr lang="en-US" dirty="0"/>
          </a:p>
        </p:txBody>
      </p:sp>
      <p:sp>
        <p:nvSpPr>
          <p:cNvPr id="9" name="Rectangle 8"/>
          <p:cNvSpPr/>
          <p:nvPr/>
        </p:nvSpPr>
        <p:spPr>
          <a:xfrm>
            <a:off x="179512" y="1120180"/>
            <a:ext cx="6048672" cy="6124754"/>
          </a:xfrm>
          <a:prstGeom prst="rect">
            <a:avLst/>
          </a:prstGeom>
        </p:spPr>
        <p:txBody>
          <a:bodyPr wrap="square">
            <a:spAutoFit/>
          </a:bodyPr>
          <a:lstStyle/>
          <a:p>
            <a:r>
              <a:rPr lang="en-US" sz="1400" dirty="0"/>
              <a:t>Outlook email </a:t>
            </a:r>
            <a:r>
              <a:rPr lang="en-US" sz="1400" dirty="0" smtClean="0"/>
              <a:t>password:  </a:t>
            </a:r>
          </a:p>
          <a:p>
            <a:pPr marL="285750" indent="-285750">
              <a:buFont typeface="Courier New" panose="02070309020205020404" pitchFamily="49" charset="0"/>
              <a:buChar char="o"/>
            </a:pPr>
            <a:r>
              <a:rPr lang="en-US" sz="1400" dirty="0" smtClean="0"/>
              <a:t>If you have internet access from any device and you know your password, you should be able to keep in touch by logging into your </a:t>
            </a:r>
            <a:r>
              <a:rPr lang="en-US" sz="1400" dirty="0"/>
              <a:t>work email at </a:t>
            </a:r>
            <a:r>
              <a:rPr lang="en-US" sz="1400" dirty="0">
                <a:hlinkClick r:id="rId2"/>
              </a:rPr>
              <a:t>https://login.microsoftonline.com</a:t>
            </a:r>
            <a:r>
              <a:rPr lang="en-US" sz="1400" dirty="0" smtClean="0">
                <a:hlinkClick r:id="rId2"/>
              </a:rPr>
              <a:t>/</a:t>
            </a:r>
            <a:endParaRPr lang="en-US" sz="1400" dirty="0" smtClean="0"/>
          </a:p>
          <a:p>
            <a:endParaRPr lang="en-US" sz="1400" dirty="0"/>
          </a:p>
          <a:p>
            <a:r>
              <a:rPr lang="en-US" sz="1400" dirty="0" smtClean="0"/>
              <a:t>Phone </a:t>
            </a:r>
            <a:r>
              <a:rPr lang="en-US" sz="1400" dirty="0"/>
              <a:t>numbers for: </a:t>
            </a:r>
          </a:p>
          <a:p>
            <a:pPr marL="285750" indent="-285750">
              <a:buFont typeface="Courier New" panose="02070309020205020404" pitchFamily="49" charset="0"/>
              <a:buChar char="o"/>
            </a:pPr>
            <a:r>
              <a:rPr lang="en-US" sz="1600" b="1" dirty="0">
                <a:latin typeface="Calibri" panose="020F0502020204030204" pitchFamily="34" charset="0"/>
              </a:rPr>
              <a:t>Service Desk </a:t>
            </a:r>
            <a:r>
              <a:rPr lang="en-US" sz="1600" b="1" dirty="0" smtClean="0">
                <a:latin typeface="Calibri" panose="020F0502020204030204" pitchFamily="34" charset="0"/>
              </a:rPr>
              <a:t> </a:t>
            </a:r>
            <a:r>
              <a:rPr lang="en-US" sz="1600" dirty="0" smtClean="0">
                <a:latin typeface="Calibri" panose="020F0502020204030204" pitchFamily="34" charset="0"/>
              </a:rPr>
              <a:t>- 416-360-8863 x2222 or </a:t>
            </a:r>
            <a:r>
              <a:rPr lang="en-CA" sz="1600" dirty="0">
                <a:latin typeface="Calibri" panose="020F0502020204030204" pitchFamily="34" charset="0"/>
              </a:rPr>
              <a:t>ServiceDesk@teranet.ca </a:t>
            </a:r>
          </a:p>
          <a:p>
            <a:pPr marL="285750" indent="-285750">
              <a:buFont typeface="Courier New" panose="02070309020205020404" pitchFamily="49" charset="0"/>
              <a:buChar char="o"/>
            </a:pPr>
            <a:endParaRPr lang="en-CA" sz="1400" dirty="0"/>
          </a:p>
          <a:p>
            <a:pPr marL="285750" indent="-285750">
              <a:buFont typeface="Courier New" panose="02070309020205020404" pitchFamily="49" charset="0"/>
              <a:buChar char="o"/>
            </a:pPr>
            <a:r>
              <a:rPr lang="en-US" sz="1400" b="1" i="1" dirty="0" smtClean="0"/>
              <a:t>Teranet </a:t>
            </a:r>
            <a:r>
              <a:rPr lang="en-US" sz="1400" b="1" i="1" dirty="0"/>
              <a:t>Crisis Management Number </a:t>
            </a:r>
            <a:r>
              <a:rPr lang="en-US" sz="1400" b="1" i="1" dirty="0" smtClean="0"/>
              <a:t>  </a:t>
            </a:r>
            <a:r>
              <a:rPr lang="en-US" sz="1600" b="1" dirty="0" smtClean="0"/>
              <a:t>416-643-1051</a:t>
            </a:r>
            <a:endParaRPr lang="en-US" sz="1600" dirty="0"/>
          </a:p>
          <a:p>
            <a:pPr marL="285750" indent="-285750">
              <a:buFont typeface="Courier New" panose="02070309020205020404" pitchFamily="49" charset="0"/>
              <a:buChar char="o"/>
            </a:pPr>
            <a:endParaRPr lang="en-US" sz="1400" dirty="0" smtClean="0"/>
          </a:p>
          <a:p>
            <a:pPr marL="285750" indent="-285750">
              <a:buFont typeface="Courier New" panose="02070309020205020404" pitchFamily="49" charset="0"/>
              <a:buChar char="o"/>
            </a:pPr>
            <a:r>
              <a:rPr lang="en-US" sz="1400" b="1" i="1" dirty="0" smtClean="0"/>
              <a:t>CSC </a:t>
            </a:r>
            <a:r>
              <a:rPr lang="en-US" sz="1400" b="1" i="1" dirty="0"/>
              <a:t>Conference </a:t>
            </a:r>
            <a:r>
              <a:rPr lang="en-US" sz="1400" b="1" i="1" dirty="0" smtClean="0"/>
              <a:t>Bridge </a:t>
            </a:r>
          </a:p>
          <a:p>
            <a:pPr marL="742950" lvl="1" indent="-285750">
              <a:buFont typeface="Courier New" panose="02070309020205020404" pitchFamily="49" charset="0"/>
              <a:buChar char="o"/>
            </a:pPr>
            <a:r>
              <a:rPr lang="en-US" sz="1400" dirty="0" smtClean="0"/>
              <a:t>Local number</a:t>
            </a:r>
            <a:r>
              <a:rPr lang="en-US" sz="1400" dirty="0"/>
              <a:t>:    </a:t>
            </a:r>
            <a:r>
              <a:rPr lang="en-US" sz="1400" dirty="0" smtClean="0"/>
              <a:t>416-343-2285</a:t>
            </a:r>
          </a:p>
          <a:p>
            <a:pPr marL="742950" lvl="1" indent="-285750">
              <a:buFont typeface="Courier New" panose="02070309020205020404" pitchFamily="49" charset="0"/>
              <a:buChar char="o"/>
            </a:pPr>
            <a:r>
              <a:rPr lang="en-US" sz="1400" dirty="0" smtClean="0"/>
              <a:t>Toll-free number</a:t>
            </a:r>
            <a:r>
              <a:rPr lang="en-US" sz="1400" dirty="0"/>
              <a:t>:  1 </a:t>
            </a:r>
            <a:r>
              <a:rPr lang="en-US" sz="1400" dirty="0" smtClean="0"/>
              <a:t>877-969-8433</a:t>
            </a:r>
          </a:p>
          <a:p>
            <a:pPr marL="742950" lvl="1" indent="-285750">
              <a:buFont typeface="Courier New" panose="02070309020205020404" pitchFamily="49" charset="0"/>
              <a:buChar char="o"/>
            </a:pPr>
            <a:r>
              <a:rPr lang="en-US" sz="1400" dirty="0"/>
              <a:t>Conference ID:     3758634</a:t>
            </a:r>
          </a:p>
          <a:p>
            <a:pPr marL="742950" lvl="1" indent="-285750">
              <a:buFont typeface="Courier New" panose="02070309020205020404" pitchFamily="49" charset="0"/>
              <a:buChar char="o"/>
            </a:pPr>
            <a:r>
              <a:rPr lang="en-US" sz="1400" dirty="0"/>
              <a:t>(PIN)*:    4571</a:t>
            </a:r>
          </a:p>
          <a:p>
            <a:pPr marL="285750" indent="-285750">
              <a:buFont typeface="Courier New" panose="02070309020205020404" pitchFamily="49" charset="0"/>
              <a:buChar char="o"/>
            </a:pPr>
            <a:endParaRPr lang="en-US" sz="1400" dirty="0"/>
          </a:p>
          <a:p>
            <a:pPr marL="285750" indent="-285750">
              <a:buFont typeface="Courier New" panose="02070309020205020404" pitchFamily="49" charset="0"/>
              <a:buChar char="o"/>
            </a:pPr>
            <a:r>
              <a:rPr lang="en-US" sz="1400" dirty="0" smtClean="0"/>
              <a:t>Mobile numbers:   </a:t>
            </a:r>
            <a:endParaRPr lang="en-CA" sz="1400" dirty="0"/>
          </a:p>
          <a:p>
            <a:pPr marL="285750" lvl="0" indent="-285750">
              <a:buFont typeface="Courier New" panose="02070309020205020404" pitchFamily="49" charset="0"/>
              <a:buChar char="o"/>
            </a:pPr>
            <a:endParaRPr lang="en-US" sz="1400" dirty="0" smtClean="0"/>
          </a:p>
          <a:p>
            <a:pPr marL="285750" lvl="0" indent="-285750">
              <a:buFont typeface="Courier New" panose="02070309020205020404" pitchFamily="49" charset="0"/>
              <a:buChar char="o"/>
            </a:pPr>
            <a:endParaRPr lang="en-US" sz="1400" dirty="0" smtClean="0"/>
          </a:p>
          <a:p>
            <a:pPr marL="285750" lvl="0" indent="-285750">
              <a:buFont typeface="Courier New" panose="02070309020205020404" pitchFamily="49" charset="0"/>
              <a:buChar char="o"/>
            </a:pPr>
            <a:endParaRPr lang="en-US" sz="1400" dirty="0"/>
          </a:p>
          <a:p>
            <a:pPr marL="285750" lvl="0" indent="-285750">
              <a:buFont typeface="Courier New" panose="02070309020205020404" pitchFamily="49" charset="0"/>
              <a:buChar char="o"/>
            </a:pPr>
            <a:endParaRPr lang="en-US" sz="1400" dirty="0" smtClean="0"/>
          </a:p>
          <a:p>
            <a:pPr marL="285750" lvl="0" indent="-285750">
              <a:buFont typeface="Courier New" panose="02070309020205020404" pitchFamily="49" charset="0"/>
              <a:buChar char="o"/>
            </a:pPr>
            <a:r>
              <a:rPr lang="en-US" sz="1400" dirty="0" smtClean="0"/>
              <a:t>Everyone’s </a:t>
            </a:r>
            <a:r>
              <a:rPr lang="en-US" sz="1400" dirty="0"/>
              <a:t>personal contact </a:t>
            </a:r>
            <a:r>
              <a:rPr lang="en-US" sz="1400" dirty="0" smtClean="0"/>
              <a:t>info – </a:t>
            </a:r>
            <a:r>
              <a:rPr lang="en-US" sz="1400" i="1" dirty="0" smtClean="0"/>
              <a:t>see document call “ Personal Contact Sheet”</a:t>
            </a:r>
          </a:p>
          <a:p>
            <a:pPr marL="285750" lvl="0" indent="-285750">
              <a:buFont typeface="Courier New" panose="02070309020205020404" pitchFamily="49" charset="0"/>
              <a:buChar char="o"/>
            </a:pPr>
            <a:endParaRPr lang="en-US" sz="1400" i="1" dirty="0"/>
          </a:p>
          <a:p>
            <a:pPr marL="285750" lvl="0" indent="-285750">
              <a:buFont typeface="Courier New" panose="02070309020205020404" pitchFamily="49" charset="0"/>
              <a:buChar char="o"/>
            </a:pPr>
            <a:endParaRPr lang="en-US" sz="1400" i="1" dirty="0" smtClean="0"/>
          </a:p>
          <a:p>
            <a:pPr marL="285750" lvl="0" indent="-285750">
              <a:buFont typeface="Courier New" panose="02070309020205020404" pitchFamily="49" charset="0"/>
              <a:buChar char="o"/>
            </a:pPr>
            <a:endParaRPr lang="en-US" sz="1400" i="1" dirty="0"/>
          </a:p>
          <a:p>
            <a:pPr marL="285750" lvl="0" indent="-285750">
              <a:buFont typeface="Courier New" panose="02070309020205020404" pitchFamily="49" charset="0"/>
              <a:buChar char="o"/>
            </a:pPr>
            <a:endParaRPr lang="en-CA" sz="1400" i="1" dirty="0"/>
          </a:p>
        </p:txBody>
      </p:sp>
      <p:pic>
        <p:nvPicPr>
          <p:cNvPr id="10" name="Picture 9"/>
          <p:cNvPicPr>
            <a:picLocks noChangeAspect="1"/>
          </p:cNvPicPr>
          <p:nvPr/>
        </p:nvPicPr>
        <p:blipFill>
          <a:blip r:embed="rId3"/>
          <a:stretch>
            <a:fillRect/>
          </a:stretch>
        </p:blipFill>
        <p:spPr>
          <a:xfrm>
            <a:off x="6067743" y="1243986"/>
            <a:ext cx="2820670" cy="367092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403071787"/>
              </p:ext>
            </p:extLst>
          </p:nvPr>
        </p:nvGraphicFramePr>
        <p:xfrm>
          <a:off x="505424" y="4876825"/>
          <a:ext cx="2698424" cy="570731"/>
        </p:xfrm>
        <a:graphic>
          <a:graphicData uri="http://schemas.openxmlformats.org/drawingml/2006/table">
            <a:tbl>
              <a:tblPr>
                <a:tableStyleId>{5C22544A-7EE6-4342-B048-85BDC9FD1C3A}</a:tableStyleId>
              </a:tblPr>
              <a:tblGrid>
                <a:gridCol w="1357219">
                  <a:extLst>
                    <a:ext uri="{9D8B030D-6E8A-4147-A177-3AD203B41FA5}">
                      <a16:colId xmlns:a16="http://schemas.microsoft.com/office/drawing/2014/main" val="1423659605"/>
                    </a:ext>
                  </a:extLst>
                </a:gridCol>
                <a:gridCol w="1341205">
                  <a:extLst>
                    <a:ext uri="{9D8B030D-6E8A-4147-A177-3AD203B41FA5}">
                      <a16:colId xmlns:a16="http://schemas.microsoft.com/office/drawing/2014/main" val="2510538275"/>
                    </a:ext>
                  </a:extLst>
                </a:gridCol>
              </a:tblGrid>
              <a:tr h="304031">
                <a:tc>
                  <a:txBody>
                    <a:bodyPr/>
                    <a:lstStyle/>
                    <a:p>
                      <a:pPr algn="l" fontAlgn="b"/>
                      <a:r>
                        <a:rPr lang="en-CA" sz="1200" u="none" strike="noStrike" dirty="0">
                          <a:effectLst/>
                          <a:latin typeface="Calibri Light" panose="020F0302020204030204" pitchFamily="34" charset="0"/>
                        </a:rPr>
                        <a:t>Shelley Williams</a:t>
                      </a:r>
                      <a:endParaRPr lang="en-CA" sz="1200" b="0" i="0" u="none" strike="noStrike" dirty="0">
                        <a:effectLst/>
                        <a:latin typeface="Calibri Light" panose="020F0302020204030204" pitchFamily="34" charset="0"/>
                        <a:ea typeface="Arial Unicode MS" panose="020B0604020202020204" pitchFamily="34" charset="-128"/>
                      </a:endParaRPr>
                    </a:p>
                  </a:txBody>
                  <a:tcPr marL="9525" marR="9525" marT="9525" marB="0" anchor="b"/>
                </a:tc>
                <a:tc>
                  <a:txBody>
                    <a:bodyPr/>
                    <a:lstStyle/>
                    <a:p>
                      <a:pPr algn="l" fontAlgn="b"/>
                      <a:r>
                        <a:rPr lang="en-CA" sz="1200" u="none" strike="noStrike" dirty="0" smtClean="0">
                          <a:effectLst/>
                          <a:latin typeface="Calibri Light" panose="020F0302020204030204" pitchFamily="34" charset="0"/>
                        </a:rPr>
                        <a:t>416-576-4570</a:t>
                      </a:r>
                      <a:endParaRPr lang="en-CA" sz="1200" b="0" i="0" u="none" strike="noStrike" dirty="0">
                        <a:effectLst/>
                        <a:latin typeface="Calibri Light" panose="020F0302020204030204" pitchFamily="34" charset="0"/>
                        <a:ea typeface="Arial Unicode MS" panose="020B0604020202020204" pitchFamily="34" charset="-128"/>
                      </a:endParaRPr>
                    </a:p>
                  </a:txBody>
                  <a:tcPr marL="9525" marR="9525" marT="9525" marB="0" anchor="b"/>
                </a:tc>
                <a:extLst>
                  <a:ext uri="{0D108BD9-81ED-4DB2-BD59-A6C34878D82A}">
                    <a16:rowId xmlns:a16="http://schemas.microsoft.com/office/drawing/2014/main" val="828186352"/>
                  </a:ext>
                </a:extLst>
              </a:tr>
              <a:tr h="266700">
                <a:tc>
                  <a:txBody>
                    <a:bodyPr/>
                    <a:lstStyle/>
                    <a:p>
                      <a:pPr algn="l" fontAlgn="b"/>
                      <a:r>
                        <a:rPr lang="en-CA" sz="1200" u="none" strike="noStrike" dirty="0">
                          <a:effectLst/>
                          <a:latin typeface="Calibri Light" panose="020F0302020204030204" pitchFamily="34" charset="0"/>
                        </a:rPr>
                        <a:t>Kristen Giglio</a:t>
                      </a:r>
                      <a:endParaRPr lang="en-CA" sz="1200" b="0" i="0" u="none" strike="noStrike" dirty="0">
                        <a:effectLst/>
                        <a:latin typeface="Calibri Light" panose="020F0302020204030204" pitchFamily="34" charset="0"/>
                        <a:ea typeface="Arial Unicode MS" panose="020B0604020202020204" pitchFamily="34" charset="-128"/>
                      </a:endParaRPr>
                    </a:p>
                  </a:txBody>
                  <a:tcPr marL="9525" marR="9525" marT="9525" marB="0" anchor="b"/>
                </a:tc>
                <a:tc>
                  <a:txBody>
                    <a:bodyPr/>
                    <a:lstStyle/>
                    <a:p>
                      <a:pPr algn="l" fontAlgn="b"/>
                      <a:r>
                        <a:rPr lang="en-CA" sz="1200" u="none" strike="noStrike" dirty="0" smtClean="0">
                          <a:effectLst/>
                          <a:latin typeface="Calibri Light" panose="020F0302020204030204" pitchFamily="34" charset="0"/>
                        </a:rPr>
                        <a:t>416-575-6812</a:t>
                      </a:r>
                      <a:endParaRPr lang="en-CA" sz="1200" b="0" i="0" u="none" strike="noStrike" dirty="0">
                        <a:effectLst/>
                        <a:latin typeface="Calibri Light" panose="020F0302020204030204" pitchFamily="34" charset="0"/>
                        <a:ea typeface="Arial Unicode MS" panose="020B0604020202020204" pitchFamily="34" charset="-128"/>
                      </a:endParaRPr>
                    </a:p>
                  </a:txBody>
                  <a:tcPr marL="9525" marR="9525" marT="9525" marB="0" anchor="b"/>
                </a:tc>
                <a:extLst>
                  <a:ext uri="{0D108BD9-81ED-4DB2-BD59-A6C34878D82A}">
                    <a16:rowId xmlns:a16="http://schemas.microsoft.com/office/drawing/2014/main" val="15988865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56253355"/>
              </p:ext>
            </p:extLst>
          </p:nvPr>
        </p:nvGraphicFramePr>
        <p:xfrm>
          <a:off x="3307184" y="4847865"/>
          <a:ext cx="2921000" cy="628650"/>
        </p:xfrm>
        <a:graphic>
          <a:graphicData uri="http://schemas.openxmlformats.org/drawingml/2006/table">
            <a:tbl>
              <a:tblPr>
                <a:tableStyleId>{5C22544A-7EE6-4342-B048-85BDC9FD1C3A}</a:tableStyleId>
              </a:tblPr>
              <a:tblGrid>
                <a:gridCol w="1260039">
                  <a:extLst>
                    <a:ext uri="{9D8B030D-6E8A-4147-A177-3AD203B41FA5}">
                      <a16:colId xmlns:a16="http://schemas.microsoft.com/office/drawing/2014/main" val="521395773"/>
                    </a:ext>
                  </a:extLst>
                </a:gridCol>
                <a:gridCol w="1660961">
                  <a:extLst>
                    <a:ext uri="{9D8B030D-6E8A-4147-A177-3AD203B41FA5}">
                      <a16:colId xmlns:a16="http://schemas.microsoft.com/office/drawing/2014/main" val="1234144019"/>
                    </a:ext>
                  </a:extLst>
                </a:gridCol>
              </a:tblGrid>
              <a:tr h="190500">
                <a:tc>
                  <a:txBody>
                    <a:bodyPr/>
                    <a:lstStyle/>
                    <a:p>
                      <a:pPr algn="l" fontAlgn="b"/>
                      <a:endParaRPr lang="en-CA" sz="1000" u="none" strike="noStrike" dirty="0" smtClean="0">
                        <a:effectLst/>
                      </a:endParaRPr>
                    </a:p>
                    <a:p>
                      <a:pPr algn="l" fontAlgn="b"/>
                      <a:r>
                        <a:rPr lang="en-CA" sz="1000" u="none" strike="noStrike" dirty="0" smtClean="0">
                          <a:effectLst/>
                        </a:rPr>
                        <a:t>Elaine Jewell</a:t>
                      </a:r>
                      <a:endParaRPr lang="en-CA" sz="1000" b="0" i="0" u="none" strike="noStrike" dirty="0">
                        <a:effectLst/>
                        <a:latin typeface="Arial Unicode MS" panose="020B0604020202020204" pitchFamily="34" charset="-128"/>
                        <a:ea typeface="Arial Unicode MS" panose="020B0604020202020204" pitchFamily="34" charset="-128"/>
                      </a:endParaRPr>
                    </a:p>
                  </a:txBody>
                  <a:tcPr marL="9525" marR="9525" marT="9525" marB="0" anchor="b"/>
                </a:tc>
                <a:tc>
                  <a:txBody>
                    <a:bodyPr/>
                    <a:lstStyle/>
                    <a:p>
                      <a:pPr algn="l" fontAlgn="b"/>
                      <a:r>
                        <a:rPr lang="en-US" sz="1000" u="none" strike="noStrike" dirty="0" smtClean="0">
                          <a:effectLst/>
                        </a:rPr>
                        <a:t>416-948-5238</a:t>
                      </a:r>
                      <a:endParaRPr lang="en-CA" sz="1000" b="0" i="0" u="none" strike="noStrike" dirty="0">
                        <a:effectLst/>
                        <a:latin typeface="Arial Unicode MS" panose="020B0604020202020204" pitchFamily="34" charset="-128"/>
                        <a:ea typeface="Arial Unicode MS" panose="020B0604020202020204" pitchFamily="34" charset="-128"/>
                      </a:endParaRPr>
                    </a:p>
                  </a:txBody>
                  <a:tcPr marL="9525" marR="9525" marT="9525" marB="0" anchor="b"/>
                </a:tc>
                <a:extLst>
                  <a:ext uri="{0D108BD9-81ED-4DB2-BD59-A6C34878D82A}">
                    <a16:rowId xmlns:a16="http://schemas.microsoft.com/office/drawing/2014/main" val="2878576791"/>
                  </a:ext>
                </a:extLst>
              </a:tr>
              <a:tr h="200025">
                <a:tc>
                  <a:txBody>
                    <a:bodyPr/>
                    <a:lstStyle/>
                    <a:p>
                      <a:pPr algn="l" fontAlgn="b"/>
                      <a:endParaRPr lang="en-CA" sz="1000" u="none" strike="noStrike" dirty="0" smtClean="0">
                        <a:effectLst/>
                      </a:endParaRPr>
                    </a:p>
                    <a:p>
                      <a:pPr algn="l" fontAlgn="b"/>
                      <a:r>
                        <a:rPr lang="en-CA" sz="1000" u="none" strike="noStrike" dirty="0" smtClean="0">
                          <a:effectLst/>
                        </a:rPr>
                        <a:t>Mandy </a:t>
                      </a:r>
                      <a:r>
                        <a:rPr lang="en-CA" sz="1000" u="none" strike="noStrike" dirty="0">
                          <a:effectLst/>
                        </a:rPr>
                        <a:t>Labriola</a:t>
                      </a:r>
                      <a:endParaRPr lang="en-CA" sz="1000" b="0" i="0" u="none" strike="noStrike" dirty="0">
                        <a:effectLst/>
                        <a:latin typeface="Arial Unicode MS" panose="020B0604020202020204" pitchFamily="34" charset="-128"/>
                        <a:ea typeface="Arial Unicode MS" panose="020B0604020202020204" pitchFamily="34" charset="-128"/>
                      </a:endParaRPr>
                    </a:p>
                  </a:txBody>
                  <a:tcPr marL="9525" marR="9525" marT="9525" marB="0" anchor="b"/>
                </a:tc>
                <a:tc>
                  <a:txBody>
                    <a:bodyPr/>
                    <a:lstStyle/>
                    <a:p>
                      <a:pPr algn="l" fontAlgn="b"/>
                      <a:r>
                        <a:rPr lang="en-CA" sz="1000" u="none" strike="noStrike" dirty="0" smtClean="0">
                          <a:effectLst/>
                        </a:rPr>
                        <a:t>416-476-4811 </a:t>
                      </a:r>
                      <a:endParaRPr lang="en-CA" sz="1000" b="0" i="0" u="none" strike="noStrike" dirty="0">
                        <a:effectLst/>
                        <a:latin typeface="Arial Unicode MS" panose="020B0604020202020204" pitchFamily="34" charset="-128"/>
                        <a:ea typeface="Arial Unicode MS" panose="020B0604020202020204" pitchFamily="34" charset="-128"/>
                      </a:endParaRPr>
                    </a:p>
                  </a:txBody>
                  <a:tcPr marL="9525" marR="9525" marT="9525" marB="0" anchor="b"/>
                </a:tc>
                <a:extLst>
                  <a:ext uri="{0D108BD9-81ED-4DB2-BD59-A6C34878D82A}">
                    <a16:rowId xmlns:a16="http://schemas.microsoft.com/office/drawing/2014/main" val="566037941"/>
                  </a:ext>
                </a:extLst>
              </a:tr>
            </a:tbl>
          </a:graphicData>
        </a:graphic>
      </p:graphicFrame>
      <p:pic>
        <p:nvPicPr>
          <p:cNvPr id="13"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09356" y="246715"/>
            <a:ext cx="2088232" cy="768674"/>
          </a:xfrm>
        </p:spPr>
      </p:pic>
    </p:spTree>
    <p:extLst>
      <p:ext uri="{BB962C8B-B14F-4D97-AF65-F5344CB8AC3E}">
        <p14:creationId xmlns:p14="http://schemas.microsoft.com/office/powerpoint/2010/main" val="3431134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CA"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12</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84070"/>
            <a:ext cx="936104" cy="8986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53035500"/>
              </p:ext>
            </p:extLst>
          </p:nvPr>
        </p:nvGraphicFramePr>
        <p:xfrm>
          <a:off x="222225" y="1066800"/>
          <a:ext cx="8623350" cy="4934982"/>
        </p:xfrm>
        <a:graphic>
          <a:graphicData uri="http://schemas.openxmlformats.org/drawingml/2006/table">
            <a:tbl>
              <a:tblPr firstRow="1" bandRow="1">
                <a:tableStyleId>{BDBED569-4797-4DF1-A0F4-6AAB3CD982D8}</a:tableStyleId>
              </a:tblPr>
              <a:tblGrid>
                <a:gridCol w="2549575">
                  <a:extLst>
                    <a:ext uri="{9D8B030D-6E8A-4147-A177-3AD203B41FA5}">
                      <a16:colId xmlns:a16="http://schemas.microsoft.com/office/drawing/2014/main" val="4245077442"/>
                    </a:ext>
                  </a:extLst>
                </a:gridCol>
                <a:gridCol w="6073775">
                  <a:extLst>
                    <a:ext uri="{9D8B030D-6E8A-4147-A177-3AD203B41FA5}">
                      <a16:colId xmlns:a16="http://schemas.microsoft.com/office/drawing/2014/main" val="2235607247"/>
                    </a:ext>
                  </a:extLst>
                </a:gridCol>
              </a:tblGrid>
              <a:tr h="370840">
                <a:tc>
                  <a:txBody>
                    <a:bodyPr/>
                    <a:lstStyle/>
                    <a:p>
                      <a:r>
                        <a:rPr lang="en-CA" sz="1400" dirty="0" smtClean="0"/>
                        <a:t>IS Function</a:t>
                      </a:r>
                    </a:p>
                  </a:txBody>
                  <a:tcPr/>
                </a:tc>
                <a:tc>
                  <a:txBody>
                    <a:bodyPr/>
                    <a:lstStyle/>
                    <a:p>
                      <a:r>
                        <a:rPr lang="en-CA" sz="1400" dirty="0" smtClean="0"/>
                        <a:t>Contact Name</a:t>
                      </a:r>
                    </a:p>
                    <a:p>
                      <a:endParaRPr lang="en-CA" sz="1400" dirty="0"/>
                    </a:p>
                  </a:txBody>
                  <a:tcPr/>
                </a:tc>
                <a:extLst>
                  <a:ext uri="{0D108BD9-81ED-4DB2-BD59-A6C34878D82A}">
                    <a16:rowId xmlns:a16="http://schemas.microsoft.com/office/drawing/2014/main" val="3163111204"/>
                  </a:ext>
                </a:extLst>
              </a:tr>
              <a:tr h="566182">
                <a:tc>
                  <a:txBody>
                    <a:bodyPr/>
                    <a:lstStyle/>
                    <a:p>
                      <a:r>
                        <a:rPr lang="en-US" sz="900" dirty="0" smtClean="0">
                          <a:latin typeface="+mn-lt"/>
                        </a:rPr>
                        <a:t>Phones and VPN connectivity issues</a:t>
                      </a:r>
                    </a:p>
                  </a:txBody>
                  <a:tcPr/>
                </a:tc>
                <a:tc>
                  <a:txBody>
                    <a:bodyPr/>
                    <a:lstStyle/>
                    <a:p>
                      <a:r>
                        <a:rPr lang="en-CA" sz="900" dirty="0" smtClean="0">
                          <a:latin typeface="+mn-lt"/>
                        </a:rPr>
                        <a:t>Internetworking:</a:t>
                      </a:r>
                      <a:r>
                        <a:rPr lang="en-CA" sz="900" baseline="0" dirty="0" smtClean="0">
                          <a:latin typeface="+mn-lt"/>
                        </a:rPr>
                        <a:t>  </a:t>
                      </a:r>
                    </a:p>
                    <a:p>
                      <a:pPr marL="171450" indent="-171450">
                        <a:buFont typeface="Arial" panose="020B0604020202020204" pitchFamily="34" charset="0"/>
                        <a:buChar char="•"/>
                      </a:pPr>
                      <a:r>
                        <a:rPr lang="en-CA" sz="900" dirty="0" smtClean="0">
                          <a:latin typeface="+mn-lt"/>
                        </a:rPr>
                        <a:t>Morris </a:t>
                      </a:r>
                      <a:r>
                        <a:rPr lang="en-CA" sz="900" dirty="0" err="1" smtClean="0">
                          <a:latin typeface="+mn-lt"/>
                        </a:rPr>
                        <a:t>Cozz</a:t>
                      </a:r>
                      <a:r>
                        <a:rPr lang="en-CA" sz="900" dirty="0" smtClean="0">
                          <a:latin typeface="+mn-lt"/>
                        </a:rPr>
                        <a:t> - 416-360-8863 x2480 Mobile:  416-988-0909</a:t>
                      </a:r>
                    </a:p>
                    <a:p>
                      <a:pPr marL="171450" indent="-171450">
                        <a:buFont typeface="Arial" panose="020B0604020202020204" pitchFamily="34" charset="0"/>
                        <a:buChar char="•"/>
                      </a:pPr>
                      <a:r>
                        <a:rPr lang="en-CA" sz="900" dirty="0" smtClean="0">
                          <a:latin typeface="+mn-lt"/>
                        </a:rPr>
                        <a:t>Ned </a:t>
                      </a:r>
                      <a:r>
                        <a:rPr lang="en-CA" sz="900" dirty="0" err="1" smtClean="0">
                          <a:latin typeface="+mn-lt"/>
                        </a:rPr>
                        <a:t>Birac</a:t>
                      </a:r>
                      <a:r>
                        <a:rPr lang="en-CA" sz="900" dirty="0" smtClean="0">
                          <a:latin typeface="+mn-lt"/>
                        </a:rPr>
                        <a:t> - 416-360-8863 x2271  Mobile:</a:t>
                      </a:r>
                      <a:r>
                        <a:rPr lang="en-CA" sz="900" baseline="0" dirty="0" smtClean="0">
                          <a:latin typeface="+mn-lt"/>
                        </a:rPr>
                        <a:t> 416-931-0556</a:t>
                      </a:r>
                      <a:endParaRPr lang="en-CA" sz="900" dirty="0" smtClean="0">
                        <a:latin typeface="+mn-lt"/>
                      </a:endParaRPr>
                    </a:p>
                  </a:txBody>
                  <a:tcPr/>
                </a:tc>
                <a:extLst>
                  <a:ext uri="{0D108BD9-81ED-4DB2-BD59-A6C34878D82A}">
                    <a16:rowId xmlns:a16="http://schemas.microsoft.com/office/drawing/2014/main" val="1596133065"/>
                  </a:ext>
                </a:extLst>
              </a:tr>
              <a:tr h="370840">
                <a:tc>
                  <a:txBody>
                    <a:bodyPr/>
                    <a:lstStyle/>
                    <a:p>
                      <a:r>
                        <a:rPr lang="en-CA" sz="900" dirty="0" smtClean="0">
                          <a:latin typeface="+mn-lt"/>
                        </a:rPr>
                        <a:t>PC/Desktop  Issues</a:t>
                      </a:r>
                    </a:p>
                    <a:p>
                      <a:endParaRPr lang="en-CA" sz="900" dirty="0">
                        <a:latin typeface="+mn-lt"/>
                      </a:endParaRPr>
                    </a:p>
                  </a:txBody>
                  <a:tcPr/>
                </a:tc>
                <a:tc>
                  <a:txBody>
                    <a:bodyPr/>
                    <a:lstStyle/>
                    <a:p>
                      <a:r>
                        <a:rPr lang="en-CA" sz="900" dirty="0" smtClean="0">
                          <a:latin typeface="+mn-lt"/>
                        </a:rPr>
                        <a:t>David Hutter:  416-360-8863 x2394      Ryan Davies - 416-360-8863 x2170</a:t>
                      </a:r>
                    </a:p>
                    <a:p>
                      <a:r>
                        <a:rPr lang="en-CA" sz="900" dirty="0" smtClean="0">
                          <a:latin typeface="+mn-lt"/>
                        </a:rPr>
                        <a:t>Service Desk - 416-360-8863 x2222    John Anderson - 416-360-8863 x2453</a:t>
                      </a:r>
                      <a:endParaRPr lang="en-CA" sz="900" dirty="0">
                        <a:latin typeface="+mn-lt"/>
                      </a:endParaRPr>
                    </a:p>
                  </a:txBody>
                  <a:tcPr/>
                </a:tc>
                <a:extLst>
                  <a:ext uri="{0D108BD9-81ED-4DB2-BD59-A6C34878D82A}">
                    <a16:rowId xmlns:a16="http://schemas.microsoft.com/office/drawing/2014/main" val="696533407"/>
                  </a:ext>
                </a:extLst>
              </a:tr>
              <a:tr h="343664">
                <a:tc>
                  <a:txBody>
                    <a:bodyPr/>
                    <a:lstStyle/>
                    <a:p>
                      <a:r>
                        <a:rPr lang="en-CA" sz="900" dirty="0" smtClean="0">
                          <a:latin typeface="+mn-lt"/>
                        </a:rPr>
                        <a:t>Security Issues</a:t>
                      </a:r>
                    </a:p>
                    <a:p>
                      <a:endParaRPr lang="en-CA" sz="900" dirty="0">
                        <a:latin typeface="+mn-lt"/>
                      </a:endParaRPr>
                    </a:p>
                  </a:txBody>
                  <a:tcPr/>
                </a:tc>
                <a:tc>
                  <a:txBody>
                    <a:bodyPr/>
                    <a:lstStyle/>
                    <a:p>
                      <a:r>
                        <a:rPr lang="en-CA" sz="900" dirty="0" smtClean="0">
                          <a:latin typeface="+mn-lt"/>
                        </a:rPr>
                        <a:t>George DaSilva - 416-360-8863 x2296 and Mike </a:t>
                      </a:r>
                      <a:r>
                        <a:rPr lang="en-CA" sz="900" dirty="0" err="1" smtClean="0">
                          <a:latin typeface="+mn-lt"/>
                        </a:rPr>
                        <a:t>Coultard</a:t>
                      </a:r>
                      <a:r>
                        <a:rPr lang="en-CA" sz="900" dirty="0" smtClean="0">
                          <a:latin typeface="+mn-lt"/>
                        </a:rPr>
                        <a:t>  - 416-360-8863 x2086</a:t>
                      </a:r>
                      <a:endParaRPr lang="en-CA" sz="900" dirty="0">
                        <a:latin typeface="+mn-lt"/>
                      </a:endParaRPr>
                    </a:p>
                  </a:txBody>
                  <a:tcPr/>
                </a:tc>
                <a:extLst>
                  <a:ext uri="{0D108BD9-81ED-4DB2-BD59-A6C34878D82A}">
                    <a16:rowId xmlns:a16="http://schemas.microsoft.com/office/drawing/2014/main" val="822765380"/>
                  </a:ext>
                </a:extLst>
              </a:tr>
              <a:tr h="681796">
                <a:tc>
                  <a:txBody>
                    <a:bodyPr/>
                    <a:lstStyle/>
                    <a:p>
                      <a:r>
                        <a:rPr lang="en-CA" sz="900" dirty="0" smtClean="0">
                          <a:latin typeface="+mn-lt"/>
                        </a:rPr>
                        <a:t>Product Issues</a:t>
                      </a:r>
                    </a:p>
                    <a:p>
                      <a:endParaRPr lang="en-CA" sz="900" dirty="0">
                        <a:latin typeface="+mn-lt"/>
                      </a:endParaRPr>
                    </a:p>
                  </a:txBody>
                  <a:tcPr/>
                </a:tc>
                <a:tc>
                  <a:txBody>
                    <a:bodyPr/>
                    <a:lstStyle/>
                    <a:p>
                      <a:r>
                        <a:rPr lang="en-CA" sz="900" dirty="0" smtClean="0">
                          <a:latin typeface="+mn-lt"/>
                        </a:rPr>
                        <a:t>ADS team:  Andrew Hunt - 416-360-8863 x2204</a:t>
                      </a:r>
                    </a:p>
                    <a:p>
                      <a:r>
                        <a:rPr lang="en-CA" sz="900" dirty="0" smtClean="0">
                          <a:latin typeface="+mn-lt"/>
                        </a:rPr>
                        <a:t>Product specific teams:  </a:t>
                      </a:r>
                    </a:p>
                    <a:p>
                      <a:pPr marL="171450" indent="-171450">
                        <a:buFont typeface="Arial" panose="020B0604020202020204" pitchFamily="34" charset="0"/>
                        <a:buChar char="•"/>
                      </a:pPr>
                      <a:r>
                        <a:rPr lang="en-CA" sz="900" dirty="0" smtClean="0">
                          <a:latin typeface="+mn-lt"/>
                        </a:rPr>
                        <a:t>ESR:  Anu Surapaneni</a:t>
                      </a:r>
                      <a:r>
                        <a:rPr lang="en-CA" sz="900" baseline="0" dirty="0" smtClean="0">
                          <a:latin typeface="+mn-lt"/>
                        </a:rPr>
                        <a:t> - 416-360-8863 x2429 Mobile:  416-523-8710</a:t>
                      </a:r>
                    </a:p>
                    <a:p>
                      <a:pPr marL="171450" indent="-171450">
                        <a:buFont typeface="Arial" panose="020B0604020202020204" pitchFamily="34" charset="0"/>
                        <a:buChar char="•"/>
                      </a:pPr>
                      <a:r>
                        <a:rPr lang="en-CA" sz="900" dirty="0" smtClean="0">
                          <a:latin typeface="+mn-lt"/>
                        </a:rPr>
                        <a:t>VAS:  Cristian Medeleanu - 416-360-8863 x2443 Mobile:  416-254-4346</a:t>
                      </a:r>
                    </a:p>
                    <a:p>
                      <a:pPr marL="171450" indent="-171450">
                        <a:buFont typeface="Arial" panose="020B0604020202020204" pitchFamily="34" charset="0"/>
                        <a:buChar char="•"/>
                      </a:pPr>
                      <a:r>
                        <a:rPr lang="en-CA" sz="900" dirty="0" smtClean="0">
                          <a:latin typeface="+mn-lt"/>
                        </a:rPr>
                        <a:t>DP:  Ana Fernandes-Payne -  416-360-8863 x2265 Mobile:</a:t>
                      </a:r>
                      <a:r>
                        <a:rPr lang="en-CA" sz="900" baseline="0" dirty="0" smtClean="0">
                          <a:latin typeface="+mn-lt"/>
                        </a:rPr>
                        <a:t>  416-523-8874</a:t>
                      </a:r>
                    </a:p>
                    <a:p>
                      <a:pPr marL="0" indent="0">
                        <a:buFont typeface="Arial" panose="020B0604020202020204" pitchFamily="34" charset="0"/>
                        <a:buNone/>
                      </a:pPr>
                      <a:r>
                        <a:rPr lang="en-CA" sz="900" dirty="0" smtClean="0">
                          <a:latin typeface="+mn-lt"/>
                        </a:rPr>
                        <a:t>Internal: </a:t>
                      </a:r>
                    </a:p>
                    <a:p>
                      <a:pPr marL="171450" indent="-171450">
                        <a:buFont typeface="Arial" panose="020B0604020202020204" pitchFamily="34" charset="0"/>
                        <a:buChar char="•"/>
                      </a:pPr>
                      <a:r>
                        <a:rPr lang="en-CA" sz="900" dirty="0" smtClean="0">
                          <a:latin typeface="+mn-lt"/>
                        </a:rPr>
                        <a:t>Trevor Ryan - 416-360-8863 x2498</a:t>
                      </a:r>
                    </a:p>
                    <a:p>
                      <a:pPr marL="171450" indent="-171450">
                        <a:buFont typeface="Arial" panose="020B0604020202020204" pitchFamily="34" charset="0"/>
                        <a:buChar char="•"/>
                      </a:pPr>
                      <a:r>
                        <a:rPr lang="en-CA" sz="900" dirty="0" smtClean="0">
                          <a:latin typeface="+mn-lt"/>
                        </a:rPr>
                        <a:t>Pat Hogan - 416-360-8863 x2473 </a:t>
                      </a:r>
                      <a:r>
                        <a:rPr lang="en-CA" sz="900" baseline="0" dirty="0" smtClean="0">
                          <a:latin typeface="+mn-lt"/>
                        </a:rPr>
                        <a:t> Mobile:  416-540-4504</a:t>
                      </a:r>
                      <a:endParaRPr lang="en-CA" sz="900" dirty="0" smtClean="0">
                        <a:latin typeface="+mn-lt"/>
                      </a:endParaRPr>
                    </a:p>
                  </a:txBody>
                  <a:tcPr/>
                </a:tc>
                <a:extLst>
                  <a:ext uri="{0D108BD9-81ED-4DB2-BD59-A6C34878D82A}">
                    <a16:rowId xmlns:a16="http://schemas.microsoft.com/office/drawing/2014/main" val="18712139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n-lt"/>
                        </a:rPr>
                        <a:t>ESR Line of Business (LOB)</a:t>
                      </a:r>
                      <a:endParaRPr lang="en-CA" sz="900" dirty="0" smtClean="0">
                        <a:latin typeface="+mn-lt"/>
                      </a:endParaRPr>
                    </a:p>
                  </a:txBody>
                  <a:tcPr/>
                </a:tc>
                <a:tc>
                  <a:txBody>
                    <a:bodyPr/>
                    <a:lstStyle/>
                    <a:p>
                      <a:pPr marL="171450" indent="-171450">
                        <a:buFont typeface="Arial" panose="020B0604020202020204" pitchFamily="34" charset="0"/>
                        <a:buChar char="•"/>
                      </a:pPr>
                      <a:r>
                        <a:rPr lang="en-CA" sz="900" dirty="0" smtClean="0">
                          <a:latin typeface="+mn-lt"/>
                        </a:rPr>
                        <a:t>(TV, TEX, TCON,</a:t>
                      </a:r>
                      <a:r>
                        <a:rPr lang="en-CA" sz="900" baseline="0" dirty="0" smtClean="0">
                          <a:latin typeface="+mn-lt"/>
                        </a:rPr>
                        <a:t> ROS) - </a:t>
                      </a:r>
                      <a:r>
                        <a:rPr lang="en-CA" sz="900" dirty="0" smtClean="0">
                          <a:latin typeface="+mn-lt"/>
                        </a:rPr>
                        <a:t>Mike Cote - 416-360-8863 x2293 Mobile 416-570-2716</a:t>
                      </a:r>
                    </a:p>
                    <a:p>
                      <a:pPr marL="171450" indent="-171450">
                        <a:buFont typeface="Arial" panose="020B0604020202020204" pitchFamily="34" charset="0"/>
                        <a:buChar char="•"/>
                      </a:pPr>
                      <a:r>
                        <a:rPr lang="en-CA" sz="900" kern="1200" dirty="0" smtClean="0">
                          <a:solidFill>
                            <a:schemeClr val="tx1"/>
                          </a:solidFill>
                          <a:latin typeface="+mn-lt"/>
                          <a:ea typeface="+mn-ea"/>
                          <a:cs typeface="+mn-cs"/>
                        </a:rPr>
                        <a:t>(TV, TEX, TCON,</a:t>
                      </a:r>
                      <a:r>
                        <a:rPr lang="en-CA" sz="900" kern="1200" baseline="0" dirty="0" smtClean="0">
                          <a:solidFill>
                            <a:schemeClr val="tx1"/>
                          </a:solidFill>
                          <a:latin typeface="+mn-lt"/>
                          <a:ea typeface="+mn-ea"/>
                          <a:cs typeface="+mn-cs"/>
                        </a:rPr>
                        <a:t> ROS) - </a:t>
                      </a:r>
                      <a:r>
                        <a:rPr lang="en-CA" sz="900" dirty="0" smtClean="0">
                          <a:latin typeface="+mn-lt"/>
                        </a:rPr>
                        <a:t>Karen Maguire - 416-360-8863 x2569 416-522-3931</a:t>
                      </a:r>
                    </a:p>
                    <a:p>
                      <a:pPr marL="171450" indent="-171450">
                        <a:buFont typeface="Arial" panose="020B0604020202020204" pitchFamily="34" charset="0"/>
                        <a:buChar char="•"/>
                      </a:pPr>
                      <a:r>
                        <a:rPr lang="en-CA" sz="900" dirty="0" smtClean="0">
                          <a:latin typeface="+mn-lt"/>
                        </a:rPr>
                        <a:t>(NGTV) - Jennifer Connell  -416-643-1100</a:t>
                      </a:r>
                    </a:p>
                    <a:p>
                      <a:pPr marL="171450" indent="-171450">
                        <a:buFont typeface="Arial" panose="020B0604020202020204" pitchFamily="34" charset="0"/>
                        <a:buChar char="•"/>
                      </a:pPr>
                      <a:r>
                        <a:rPr lang="en-CA" sz="900" dirty="0" smtClean="0">
                          <a:latin typeface="+mn-lt"/>
                        </a:rPr>
                        <a:t>(LRWAP) - Shree Gupta - 416-360-8863 x2226 Mobile 416-346-5723</a:t>
                      </a:r>
                    </a:p>
                    <a:p>
                      <a:pPr marL="171450" indent="-171450">
                        <a:buFont typeface="Arial" panose="020B0604020202020204" pitchFamily="34" charset="0"/>
                        <a:buChar char="•"/>
                      </a:pPr>
                      <a:r>
                        <a:rPr lang="en-CA" sz="900" dirty="0" smtClean="0">
                          <a:latin typeface="+mn-lt"/>
                        </a:rPr>
                        <a:t>(WEF) - Andrew Hughes - 416-360-8863 x2417 Mobile:  (416) 524-3416</a:t>
                      </a:r>
                      <a:endParaRPr lang="en-CA" sz="900" dirty="0">
                        <a:latin typeface="+mn-lt"/>
                      </a:endParaRPr>
                    </a:p>
                  </a:txBody>
                  <a:tcPr/>
                </a:tc>
                <a:extLst>
                  <a:ext uri="{0D108BD9-81ED-4DB2-BD59-A6C34878D82A}">
                    <a16:rowId xmlns:a16="http://schemas.microsoft.com/office/drawing/2014/main" val="934324023"/>
                  </a:ext>
                </a:extLst>
              </a:tr>
              <a:tr h="370840">
                <a:tc>
                  <a:txBody>
                    <a:bodyPr/>
                    <a:lstStyle/>
                    <a:p>
                      <a:r>
                        <a:rPr lang="en-US" sz="900" dirty="0" smtClean="0">
                          <a:latin typeface="+mn-lt"/>
                        </a:rPr>
                        <a:t>VAS LOB</a:t>
                      </a:r>
                      <a:endParaRPr lang="en-CA" sz="900" dirty="0">
                        <a:latin typeface="+mn-lt"/>
                      </a:endParaRPr>
                    </a:p>
                  </a:txBody>
                  <a:tcPr/>
                </a:tc>
                <a:tc>
                  <a:txBody>
                    <a:bodyPr/>
                    <a:lstStyle/>
                    <a:p>
                      <a:pPr marL="171450" indent="-171450">
                        <a:buFont typeface="Arial" panose="020B0604020202020204" pitchFamily="34" charset="0"/>
                        <a:buChar char="•"/>
                      </a:pPr>
                      <a:r>
                        <a:rPr lang="en-CA" sz="900" dirty="0" smtClean="0">
                          <a:latin typeface="+mn-lt"/>
                        </a:rPr>
                        <a:t>(GW,</a:t>
                      </a:r>
                      <a:r>
                        <a:rPr lang="en-CA" sz="900" baseline="0" dirty="0" smtClean="0">
                          <a:latin typeface="+mn-lt"/>
                        </a:rPr>
                        <a:t> ViMO, PV) - </a:t>
                      </a:r>
                      <a:r>
                        <a:rPr lang="en-CA" sz="900" dirty="0" smtClean="0">
                          <a:latin typeface="+mn-lt"/>
                        </a:rPr>
                        <a:t>Jeremy Fisher </a:t>
                      </a:r>
                      <a:r>
                        <a:rPr lang="en-CA" sz="900" baseline="0" dirty="0" smtClean="0">
                          <a:latin typeface="+mn-lt"/>
                        </a:rPr>
                        <a:t>416-643-1029</a:t>
                      </a:r>
                    </a:p>
                    <a:p>
                      <a:pPr marL="171450" indent="-171450">
                        <a:buFont typeface="Arial" panose="020B0604020202020204" pitchFamily="34" charset="0"/>
                        <a:buChar char="•"/>
                      </a:pPr>
                      <a:r>
                        <a:rPr lang="en-CA" sz="900" dirty="0" smtClean="0">
                          <a:latin typeface="+mn-lt"/>
                        </a:rPr>
                        <a:t>(G&amp;U) - Julya Yu - 416-360-8863 x2113</a:t>
                      </a:r>
                    </a:p>
                  </a:txBody>
                  <a:tcPr/>
                </a:tc>
                <a:extLst>
                  <a:ext uri="{0D108BD9-81ED-4DB2-BD59-A6C34878D82A}">
                    <a16:rowId xmlns:a16="http://schemas.microsoft.com/office/drawing/2014/main" val="3901221780"/>
                  </a:ext>
                </a:extLst>
              </a:tr>
              <a:tr h="370840">
                <a:tc>
                  <a:txBody>
                    <a:bodyPr/>
                    <a:lstStyle/>
                    <a:p>
                      <a:r>
                        <a:rPr lang="en-US" sz="1100" dirty="0" smtClean="0">
                          <a:latin typeface="+mj-lt"/>
                        </a:rPr>
                        <a:t>DO Process LOB</a:t>
                      </a:r>
                      <a:endParaRPr lang="en-CA" sz="1100" dirty="0">
                        <a:latin typeface="+mj-lt"/>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dirty="0" smtClean="0">
                          <a:effectLst/>
                          <a:latin typeface="+mj-lt"/>
                        </a:rPr>
                        <a:t>(NGTV) - Steve Rawlinson</a:t>
                      </a:r>
                      <a:r>
                        <a:rPr lang="en-CA" sz="900" baseline="0" dirty="0" smtClean="0">
                          <a:effectLst/>
                          <a:latin typeface="+mj-lt"/>
                        </a:rPr>
                        <a:t> - 416-643-1034</a:t>
                      </a:r>
                      <a:endParaRPr lang="en-CA" sz="900" dirty="0" smtClean="0">
                        <a:effectLst/>
                        <a:latin typeface="+mj-l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dirty="0" smtClean="0">
                          <a:effectLst/>
                          <a:latin typeface="+mj-lt"/>
                        </a:rPr>
                        <a:t>(DP) - Grant Goldrich</a:t>
                      </a:r>
                      <a:r>
                        <a:rPr lang="en-CA" sz="900" baseline="0" dirty="0" smtClean="0">
                          <a:effectLst/>
                          <a:latin typeface="+mj-lt"/>
                        </a:rPr>
                        <a:t> -</a:t>
                      </a:r>
                      <a:r>
                        <a:rPr lang="en-CA" sz="900" dirty="0" smtClean="0">
                          <a:effectLst/>
                          <a:latin typeface="+mj-lt"/>
                        </a:rPr>
                        <a:t> 416-322-6111 x1096</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dirty="0" smtClean="0">
                          <a:latin typeface="+mn-lt"/>
                        </a:rPr>
                        <a:t>(DP)</a:t>
                      </a:r>
                      <a:r>
                        <a:rPr lang="en-CA" sz="900" baseline="0" dirty="0" smtClean="0">
                          <a:latin typeface="+mn-lt"/>
                        </a:rPr>
                        <a:t> - </a:t>
                      </a:r>
                      <a:r>
                        <a:rPr lang="en-CA" sz="900" dirty="0" smtClean="0">
                          <a:latin typeface="+mn-lt"/>
                        </a:rPr>
                        <a:t>Sheri Aghlara - 416-322-6111 x2398 Mobile:  416-884-4837</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dirty="0" smtClean="0">
                          <a:effectLst/>
                          <a:latin typeface="+mj-lt"/>
                        </a:rPr>
                        <a:t>(BC, Emergent &amp; </a:t>
                      </a:r>
                      <a:r>
                        <a:rPr lang="en-CA" sz="900" dirty="0" err="1" smtClean="0">
                          <a:effectLst/>
                          <a:latin typeface="+mj-lt"/>
                        </a:rPr>
                        <a:t>Prosuite</a:t>
                      </a:r>
                      <a:r>
                        <a:rPr lang="en-CA" sz="900" dirty="0" smtClean="0">
                          <a:effectLst/>
                          <a:latin typeface="+mj-lt"/>
                        </a:rPr>
                        <a:t>)</a:t>
                      </a:r>
                      <a:r>
                        <a:rPr lang="en-CA" sz="900" baseline="0" dirty="0" smtClean="0">
                          <a:effectLst/>
                          <a:latin typeface="+mj-lt"/>
                        </a:rPr>
                        <a:t> - </a:t>
                      </a:r>
                      <a:r>
                        <a:rPr lang="en-CA" sz="900" dirty="0" smtClean="0">
                          <a:effectLst/>
                          <a:latin typeface="+mj-lt"/>
                        </a:rPr>
                        <a:t>Cathy Glatiotis</a:t>
                      </a:r>
                      <a:r>
                        <a:rPr lang="en-CA" sz="900" baseline="0" dirty="0" smtClean="0">
                          <a:effectLst/>
                          <a:latin typeface="+mj-lt"/>
                        </a:rPr>
                        <a:t> - 1-866-367-7648 x2256 Mobile:  778 </a:t>
                      </a:r>
                      <a:r>
                        <a:rPr lang="en-CA" sz="900" baseline="0" smtClean="0">
                          <a:effectLst/>
                          <a:latin typeface="+mj-lt"/>
                        </a:rPr>
                        <a:t>231 </a:t>
                      </a:r>
                      <a:r>
                        <a:rPr lang="en-CA" sz="900" baseline="0" smtClean="0">
                          <a:effectLst/>
                          <a:latin typeface="+mj-lt"/>
                        </a:rPr>
                        <a:t>1089</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900" baseline="0" dirty="0" smtClean="0">
                        <a:effectLst/>
                        <a:latin typeface="+mj-lt"/>
                      </a:endParaRPr>
                    </a:p>
                  </a:txBody>
                  <a:tcPr/>
                </a:tc>
                <a:extLst>
                  <a:ext uri="{0D108BD9-81ED-4DB2-BD59-A6C34878D82A}">
                    <a16:rowId xmlns:a16="http://schemas.microsoft.com/office/drawing/2014/main" val="4288629115"/>
                  </a:ext>
                </a:extLst>
              </a:tr>
            </a:tbl>
          </a:graphicData>
        </a:graphic>
      </p:graphicFrame>
    </p:spTree>
    <p:extLst>
      <p:ext uri="{BB962C8B-B14F-4D97-AF65-F5344CB8AC3E}">
        <p14:creationId xmlns:p14="http://schemas.microsoft.com/office/powerpoint/2010/main" val="229416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Ya Gonna Tell?</a:t>
            </a:r>
            <a:endParaRPr lang="en-CA" dirty="0"/>
          </a:p>
        </p:txBody>
      </p:sp>
      <p:sp>
        <p:nvSpPr>
          <p:cNvPr id="3" name="Content Placeholder 2"/>
          <p:cNvSpPr>
            <a:spLocks noGrp="1"/>
          </p:cNvSpPr>
          <p:nvPr>
            <p:ph idx="1"/>
          </p:nvPr>
        </p:nvSpPr>
        <p:spPr>
          <a:xfrm>
            <a:off x="457200" y="1295400"/>
            <a:ext cx="8229600" cy="4941912"/>
          </a:xfrm>
        </p:spPr>
        <p:txBody>
          <a:bodyPr/>
          <a:lstStyle/>
          <a:p>
            <a:pPr marL="0" indent="0">
              <a:buNone/>
            </a:pPr>
            <a:r>
              <a:rPr lang="en-US" sz="1400" dirty="0" smtClean="0"/>
              <a:t>The Global address book holds 3 distribution lists to report system issues or anything that impacts Customer Service's ability to support customers.</a:t>
            </a:r>
          </a:p>
          <a:p>
            <a:pPr marL="0" indent="0">
              <a:buNone/>
            </a:pPr>
            <a:r>
              <a:rPr lang="en-US" sz="1400" dirty="0" smtClean="0"/>
              <a:t>There is a separate list for ESR, VAS and Do Process.  They are labelled as follows:</a:t>
            </a:r>
          </a:p>
          <a:p>
            <a:r>
              <a:rPr lang="en-CA" sz="1400" dirty="0" smtClean="0"/>
              <a:t>CSC_ESR &lt;CSC_ESR@teranet.ca&gt;</a:t>
            </a:r>
          </a:p>
          <a:p>
            <a:r>
              <a:rPr lang="en-CA" sz="1400" dirty="0" smtClean="0"/>
              <a:t>CSC_VAS &lt;CSC_VAS@teranet.ca&gt;</a:t>
            </a:r>
          </a:p>
          <a:p>
            <a:r>
              <a:rPr lang="en-CA" sz="1400" dirty="0" smtClean="0"/>
              <a:t>#DPSL_PDL &lt;DPSL_PDL@teranet.ca&gt;</a:t>
            </a:r>
          </a:p>
          <a:p>
            <a:pPr marL="0" indent="0">
              <a:buNone/>
            </a:pPr>
            <a:r>
              <a:rPr lang="en-US" sz="1400" dirty="0" smtClean="0"/>
              <a:t>Use the following template when communicating using these addresses:</a:t>
            </a:r>
          </a:p>
          <a:p>
            <a:pPr marL="400050" lvl="1" indent="0">
              <a:buNone/>
            </a:pPr>
            <a:r>
              <a:rPr lang="en-US" sz="1200" dirty="0" smtClean="0">
                <a:solidFill>
                  <a:srgbClr val="002060"/>
                </a:solidFill>
              </a:rPr>
              <a:t>Subject:  System Issues re: </a:t>
            </a:r>
            <a:r>
              <a:rPr lang="en-US" sz="1200" i="1" dirty="0" smtClean="0">
                <a:solidFill>
                  <a:srgbClr val="002060"/>
                </a:solidFill>
              </a:rPr>
              <a:t>{insert product or issue}</a:t>
            </a:r>
          </a:p>
          <a:p>
            <a:pPr marL="400050" lvl="1" indent="0">
              <a:buNone/>
            </a:pPr>
            <a:r>
              <a:rPr lang="en-US" sz="1200" dirty="0" smtClean="0">
                <a:solidFill>
                  <a:srgbClr val="002060"/>
                </a:solidFill>
              </a:rPr>
              <a:t>Body:</a:t>
            </a:r>
          </a:p>
          <a:p>
            <a:pPr marL="400050" lvl="1" indent="0">
              <a:buNone/>
            </a:pPr>
            <a:r>
              <a:rPr lang="en-US" sz="1200" dirty="0" smtClean="0">
                <a:solidFill>
                  <a:srgbClr val="002060"/>
                </a:solidFill>
              </a:rPr>
              <a:t>This is a Customer Service system status update regarding</a:t>
            </a:r>
            <a:r>
              <a:rPr lang="en-US" sz="1200" i="1" dirty="0" smtClean="0">
                <a:solidFill>
                  <a:srgbClr val="002060"/>
                </a:solidFill>
              </a:rPr>
              <a:t> {insert the issue here, remove brackets}</a:t>
            </a:r>
          </a:p>
          <a:p>
            <a:pPr marL="400050" lvl="1" indent="0">
              <a:buNone/>
            </a:pPr>
            <a:r>
              <a:rPr lang="en-US" sz="1200" i="1" dirty="0" smtClean="0">
                <a:solidFill>
                  <a:srgbClr val="002060"/>
                </a:solidFill>
              </a:rPr>
              <a:t>Report the symptoms of the issues and any other pertinent information here.  Example:  “Due to the storm, a power outage has occurred making most of the Customer Service team unavailable to provide personal support by telephone.  We have limited number of staff providing support over email and live chat channels.</a:t>
            </a:r>
          </a:p>
          <a:p>
            <a:pPr marL="400050" lvl="1" indent="0">
              <a:buNone/>
            </a:pPr>
            <a:r>
              <a:rPr lang="en-US" sz="1200" dirty="0" smtClean="0">
                <a:solidFill>
                  <a:srgbClr val="002060"/>
                </a:solidFill>
              </a:rPr>
              <a:t>We will provide more information as it becomes available.</a:t>
            </a:r>
          </a:p>
          <a:p>
            <a:pPr marL="0" indent="0">
              <a:buNone/>
            </a:pPr>
            <a:endParaRPr lang="en-CA" sz="1400" i="1"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13</a:t>
            </a:fld>
            <a:endParaRPr lang="en-US" dirty="0"/>
          </a:p>
        </p:txBody>
      </p:sp>
    </p:spTree>
    <p:extLst>
      <p:ext uri="{BB962C8B-B14F-4D97-AF65-F5344CB8AC3E}">
        <p14:creationId xmlns:p14="http://schemas.microsoft.com/office/powerpoint/2010/main" val="49374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Kahoot</a:t>
            </a:r>
            <a:r>
              <a:rPr lang="en-US" dirty="0"/>
              <a:t> time!</a:t>
            </a:r>
            <a:endParaRPr lang="en-CA" dirty="0"/>
          </a:p>
        </p:txBody>
      </p:sp>
      <p:sp>
        <p:nvSpPr>
          <p:cNvPr id="3" name="Content Placeholder 2"/>
          <p:cNvSpPr>
            <a:spLocks noGrp="1"/>
          </p:cNvSpPr>
          <p:nvPr>
            <p:ph idx="1"/>
          </p:nvPr>
        </p:nvSpPr>
        <p:spPr/>
        <p:txBody>
          <a:bodyPr/>
          <a:lstStyle/>
          <a:p>
            <a:pPr marL="0" indent="0">
              <a:buNone/>
            </a:pPr>
            <a:r>
              <a:rPr lang="en-US" dirty="0" smtClean="0"/>
              <a:t>Go to kahoot.it and enter game PIN:  </a:t>
            </a:r>
            <a:endParaRPr lang="en-CA"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14</a:t>
            </a:fld>
            <a:endParaRPr lang="en-US" dirty="0"/>
          </a:p>
        </p:txBody>
      </p:sp>
    </p:spTree>
    <p:extLst>
      <p:ext uri="{BB962C8B-B14F-4D97-AF65-F5344CB8AC3E}">
        <p14:creationId xmlns:p14="http://schemas.microsoft.com/office/powerpoint/2010/main" val="285623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endParaRPr lang="en-CA"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15</a:t>
            </a:fld>
            <a:endParaRPr lang="en-US" dirty="0"/>
          </a:p>
        </p:txBody>
      </p:sp>
      <p:sp>
        <p:nvSpPr>
          <p:cNvPr id="6" name="Rectangle 5"/>
          <p:cNvSpPr/>
          <p:nvPr/>
        </p:nvSpPr>
        <p:spPr>
          <a:xfrm>
            <a:off x="251520" y="1196752"/>
            <a:ext cx="8640959" cy="4888518"/>
          </a:xfrm>
          <a:prstGeom prst="rect">
            <a:avLst/>
          </a:prstGeom>
        </p:spPr>
        <p:txBody>
          <a:bodyPr wrap="square">
            <a:spAutoFit/>
          </a:bodyPr>
          <a:lstStyle/>
          <a:p>
            <a:pPr lvl="1">
              <a:spcBef>
                <a:spcPts val="975"/>
              </a:spcBef>
              <a:buSzPct val="100000"/>
            </a:pPr>
            <a:r>
              <a:rPr lang="en-US" altLang="en-US" dirty="0" smtClean="0"/>
              <a:t>Practice time!!</a:t>
            </a:r>
          </a:p>
          <a:p>
            <a:pPr lvl="1">
              <a:spcBef>
                <a:spcPts val="975"/>
              </a:spcBef>
              <a:buSzPct val="100000"/>
            </a:pPr>
            <a:r>
              <a:rPr lang="en-US" altLang="en-US" dirty="0" smtClean="0"/>
              <a:t>A storm has knocked the power out in the city.  You are working from home and are able to log in and take calls, however, you notice that it’s only you and one other Agent.  It would appear that customers in other areas of Ontario and Canada have power and continue to call in for support.   The leadership team is unavailable to ask for help with decision making.  </a:t>
            </a:r>
          </a:p>
          <a:p>
            <a:pPr lvl="1">
              <a:spcBef>
                <a:spcPts val="975"/>
              </a:spcBef>
              <a:buSzPct val="100000"/>
            </a:pPr>
            <a:endParaRPr lang="en-US" altLang="en-US" dirty="0"/>
          </a:p>
          <a:p>
            <a:pPr lvl="1">
              <a:spcBef>
                <a:spcPts val="975"/>
              </a:spcBef>
              <a:buSzPct val="100000"/>
            </a:pPr>
            <a:r>
              <a:rPr lang="en-US" altLang="en-US" dirty="0" smtClean="0"/>
              <a:t>What should you do?</a:t>
            </a:r>
          </a:p>
          <a:p>
            <a:pPr lvl="1">
              <a:spcBef>
                <a:spcPts val="975"/>
              </a:spcBef>
              <a:buSzPct val="100000"/>
            </a:pPr>
            <a:endParaRPr lang="en-US" i="1" dirty="0" smtClean="0">
              <a:solidFill>
                <a:schemeClr val="bg2"/>
              </a:solidFill>
            </a:endParaRPr>
          </a:p>
          <a:p>
            <a:pPr lvl="1">
              <a:spcBef>
                <a:spcPts val="975"/>
              </a:spcBef>
              <a:buSzPct val="100000"/>
            </a:pPr>
            <a:r>
              <a:rPr lang="en-US" i="1" dirty="0" smtClean="0">
                <a:solidFill>
                  <a:schemeClr val="bg2"/>
                </a:solidFill>
              </a:rPr>
              <a:t>Things to consider:  Do </a:t>
            </a:r>
            <a:r>
              <a:rPr lang="en-US" i="1" dirty="0">
                <a:solidFill>
                  <a:schemeClr val="bg2"/>
                </a:solidFill>
              </a:rPr>
              <a:t>I stay in the queue? Do I report </a:t>
            </a:r>
            <a:r>
              <a:rPr lang="en-US" i="1" dirty="0" smtClean="0">
                <a:solidFill>
                  <a:schemeClr val="bg2"/>
                </a:solidFill>
              </a:rPr>
              <a:t>it and who </a:t>
            </a:r>
            <a:r>
              <a:rPr lang="en-US" i="1" dirty="0">
                <a:solidFill>
                  <a:schemeClr val="bg2"/>
                </a:solidFill>
              </a:rPr>
              <a:t>needs to be notified</a:t>
            </a:r>
            <a:r>
              <a:rPr lang="en-US" i="1" dirty="0" smtClean="0">
                <a:solidFill>
                  <a:schemeClr val="bg2"/>
                </a:solidFill>
              </a:rPr>
              <a:t>. Are you only going to support by email?  What other things are there to think about? Are internal people calling you?  Who else could help in this situation?  CMS? Can Ned reroute calls? Once you know you have other support then go back in? How will you handle calls waiting?  If you stay out of the queue for the whole day what are you going do instead? Any thing else? </a:t>
            </a:r>
            <a:endParaRPr lang="en-US" altLang="en-US"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332656"/>
            <a:ext cx="1185171" cy="1279984"/>
          </a:xfrm>
          <a:prstGeom prst="rect">
            <a:avLst/>
          </a:prstGeom>
        </p:spPr>
      </p:pic>
    </p:spTree>
    <p:extLst>
      <p:ext uri="{BB962C8B-B14F-4D97-AF65-F5344CB8AC3E}">
        <p14:creationId xmlns:p14="http://schemas.microsoft.com/office/powerpoint/2010/main" val="2288854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20688"/>
            <a:ext cx="8610600" cy="533400"/>
          </a:xfrm>
        </p:spPr>
        <p:txBody>
          <a:bodyPr/>
          <a:lstStyle/>
          <a:p>
            <a:r>
              <a:rPr lang="en-US" dirty="0" smtClean="0"/>
              <a:t>This document will review:</a:t>
            </a:r>
            <a:endParaRPr lang="en-CA" dirty="0"/>
          </a:p>
        </p:txBody>
      </p:sp>
      <p:sp>
        <p:nvSpPr>
          <p:cNvPr id="3" name="Content Placeholder 2"/>
          <p:cNvSpPr>
            <a:spLocks noGrp="1"/>
          </p:cNvSpPr>
          <p:nvPr>
            <p:ph idx="1"/>
          </p:nvPr>
        </p:nvSpPr>
        <p:spPr>
          <a:xfrm>
            <a:off x="467544" y="1412776"/>
            <a:ext cx="8229600" cy="5112568"/>
          </a:xfrm>
        </p:spPr>
        <p:txBody>
          <a:bodyPr/>
          <a:lstStyle/>
          <a:p>
            <a:pPr>
              <a:spcBef>
                <a:spcPts val="975"/>
              </a:spcBef>
              <a:buSzPct val="100000"/>
            </a:pPr>
            <a:r>
              <a:rPr lang="en-US" altLang="en-US" dirty="0" smtClean="0">
                <a:solidFill>
                  <a:schemeClr val="tx1"/>
                </a:solidFill>
              </a:rPr>
              <a:t>Do you know what you need and do you have it?</a:t>
            </a:r>
          </a:p>
          <a:p>
            <a:pPr>
              <a:spcBef>
                <a:spcPts val="975"/>
              </a:spcBef>
              <a:buSzPct val="100000"/>
            </a:pPr>
            <a:r>
              <a:rPr lang="en-US" altLang="en-US" dirty="0" smtClean="0">
                <a:solidFill>
                  <a:schemeClr val="tx1"/>
                </a:solidFill>
              </a:rPr>
              <a:t>Now that you have it, do you know what to do with it?</a:t>
            </a:r>
          </a:p>
          <a:p>
            <a:pPr>
              <a:spcBef>
                <a:spcPts val="975"/>
              </a:spcBef>
              <a:buSzPct val="100000"/>
            </a:pPr>
            <a:r>
              <a:rPr lang="en-US" altLang="en-US" dirty="0" smtClean="0">
                <a:solidFill>
                  <a:schemeClr val="tx1"/>
                </a:solidFill>
              </a:rPr>
              <a:t>What do you do when something happens?</a:t>
            </a:r>
          </a:p>
          <a:p>
            <a:pPr>
              <a:spcBef>
                <a:spcPts val="975"/>
              </a:spcBef>
              <a:buSzPct val="100000"/>
            </a:pPr>
            <a:r>
              <a:rPr lang="en-US" altLang="en-US" dirty="0" smtClean="0">
                <a:solidFill>
                  <a:schemeClr val="tx1"/>
                </a:solidFill>
              </a:rPr>
              <a:t>Who’s in charge?</a:t>
            </a:r>
          </a:p>
          <a:p>
            <a:pPr>
              <a:spcBef>
                <a:spcPts val="975"/>
              </a:spcBef>
              <a:buSzPct val="100000"/>
            </a:pPr>
            <a:r>
              <a:rPr lang="en-US" altLang="en-US" dirty="0" smtClean="0">
                <a:solidFill>
                  <a:schemeClr val="tx1"/>
                </a:solidFill>
              </a:rPr>
              <a:t>Supporting Customers</a:t>
            </a:r>
          </a:p>
          <a:p>
            <a:pPr>
              <a:spcBef>
                <a:spcPts val="975"/>
              </a:spcBef>
              <a:buSzPct val="100000"/>
            </a:pPr>
            <a:r>
              <a:rPr lang="en-US" altLang="en-US" dirty="0" smtClean="0">
                <a:solidFill>
                  <a:schemeClr val="tx1"/>
                </a:solidFill>
              </a:rPr>
              <a:t>Who ya gonna call?</a:t>
            </a:r>
          </a:p>
          <a:p>
            <a:pPr>
              <a:spcBef>
                <a:spcPts val="975"/>
              </a:spcBef>
              <a:buSzPct val="100000"/>
            </a:pPr>
            <a:r>
              <a:rPr lang="en-US" altLang="en-US" dirty="0" smtClean="0">
                <a:solidFill>
                  <a:schemeClr val="tx1"/>
                </a:solidFill>
              </a:rPr>
              <a:t>Who ya gonna tell?</a:t>
            </a:r>
          </a:p>
          <a:p>
            <a:pPr>
              <a:spcBef>
                <a:spcPts val="975"/>
              </a:spcBef>
              <a:buSzPct val="100000"/>
            </a:pPr>
            <a:r>
              <a:rPr lang="en-US" altLang="en-US" dirty="0" smtClean="0">
                <a:solidFill>
                  <a:schemeClr val="tx1"/>
                </a:solidFill>
              </a:rPr>
              <a:t>Next step:  practice scenario</a:t>
            </a:r>
          </a:p>
        </p:txBody>
      </p:sp>
      <p:sp>
        <p:nvSpPr>
          <p:cNvPr id="4" name="Slide Number Placeholder 3"/>
          <p:cNvSpPr>
            <a:spLocks noGrp="1"/>
          </p:cNvSpPr>
          <p:nvPr>
            <p:ph type="sldNum" sz="quarter" idx="10"/>
          </p:nvPr>
        </p:nvSpPr>
        <p:spPr/>
        <p:txBody>
          <a:bodyPr/>
          <a:lstStyle/>
          <a:p>
            <a:fld id="{22B0CF7A-EC43-8E4A-9800-1BCED67970F6}" type="slidenum">
              <a:rPr lang="en-US" smtClean="0"/>
              <a:pPr/>
              <a:t>2</a:t>
            </a:fld>
            <a:endParaRPr lang="en-US" dirty="0"/>
          </a:p>
        </p:txBody>
      </p:sp>
    </p:spTree>
    <p:extLst>
      <p:ext uri="{BB962C8B-B14F-4D97-AF65-F5344CB8AC3E}">
        <p14:creationId xmlns:p14="http://schemas.microsoft.com/office/powerpoint/2010/main" val="2807785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Scenarios that may affect Customer Service</a:t>
            </a:r>
            <a:endParaRPr lang="en-CA"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3</a:t>
            </a:fld>
            <a:endParaRPr lang="en-US" dirty="0"/>
          </a:p>
        </p:txBody>
      </p:sp>
      <p:sp>
        <p:nvSpPr>
          <p:cNvPr id="6" name="Rectangle 5"/>
          <p:cNvSpPr/>
          <p:nvPr/>
        </p:nvSpPr>
        <p:spPr>
          <a:xfrm>
            <a:off x="4788024" y="1197063"/>
            <a:ext cx="273630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marL="0" lvl="3" algn="ctr"/>
            <a:endParaRPr lang="en-CA" sz="2000" dirty="0" smtClean="0"/>
          </a:p>
          <a:p>
            <a:pPr marL="0" lvl="3" algn="ctr"/>
            <a:endParaRPr lang="en-CA" sz="2000" dirty="0"/>
          </a:p>
          <a:p>
            <a:pPr marL="0" lvl="3" algn="ctr"/>
            <a:r>
              <a:rPr lang="en-CA" sz="2000" dirty="0" smtClean="0"/>
              <a:t>Inclement </a:t>
            </a:r>
            <a:r>
              <a:rPr lang="en-CA" sz="2000" dirty="0"/>
              <a:t>weather</a:t>
            </a:r>
          </a:p>
          <a:p>
            <a:pPr algn="ctr"/>
            <a:endParaRPr lang="en-US"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614860" y="1284459"/>
            <a:ext cx="1082632" cy="886925"/>
          </a:xfrm>
          <a:prstGeom prst="rect">
            <a:avLst/>
          </a:prstGeom>
          <a:noFill/>
          <a:ln w="9525">
            <a:noFill/>
            <a:miter lim="800000"/>
            <a:headEnd/>
            <a:tailEnd/>
          </a:ln>
          <a:effectLst/>
        </p:spPr>
      </p:pic>
      <p:sp>
        <p:nvSpPr>
          <p:cNvPr id="9" name="Rectangle 8"/>
          <p:cNvSpPr/>
          <p:nvPr/>
        </p:nvSpPr>
        <p:spPr>
          <a:xfrm>
            <a:off x="4806686" y="2885660"/>
            <a:ext cx="273630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marL="0" lvl="3" algn="ctr"/>
            <a:endParaRPr lang="en-CA" sz="2000" dirty="0" smtClean="0"/>
          </a:p>
          <a:p>
            <a:pPr marL="0" lvl="3" algn="ctr"/>
            <a:endParaRPr lang="en-CA" sz="2000" dirty="0"/>
          </a:p>
          <a:p>
            <a:pPr marL="0" lvl="3" algn="ctr"/>
            <a:r>
              <a:rPr lang="en-CA" sz="2000" dirty="0" smtClean="0"/>
              <a:t>Access to Building</a:t>
            </a:r>
            <a:endParaRPr lang="en-CA" sz="2000" dirty="0"/>
          </a:p>
          <a:p>
            <a:pPr algn="ct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183" y="2974031"/>
            <a:ext cx="1110083" cy="83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419925" y="1214629"/>
            <a:ext cx="273630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marL="0" lvl="3" algn="ctr"/>
            <a:endParaRPr lang="en-CA" sz="2000" dirty="0" smtClean="0"/>
          </a:p>
          <a:p>
            <a:pPr marL="0" lvl="3" algn="ctr"/>
            <a:endParaRPr lang="en-CA" sz="2000" dirty="0"/>
          </a:p>
          <a:p>
            <a:pPr marL="0" lvl="3" algn="ctr"/>
            <a:r>
              <a:rPr lang="en-CA" sz="2000" dirty="0" smtClean="0"/>
              <a:t>System Outage(s)</a:t>
            </a:r>
            <a:endParaRPr lang="en-CA" sz="2000" dirty="0"/>
          </a:p>
          <a:p>
            <a:pPr algn="ctr"/>
            <a:endParaRPr lang="en-US" dirty="0"/>
          </a:p>
        </p:txBody>
      </p:sp>
      <p:pic>
        <p:nvPicPr>
          <p:cNvPr id="10"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267743" y="1268760"/>
            <a:ext cx="869359" cy="869359"/>
          </a:xfrm>
          <a:prstGeom prst="rect">
            <a:avLst/>
          </a:prstGeom>
          <a:noFill/>
          <a:ln w="9525">
            <a:noFill/>
            <a:miter lim="800000"/>
            <a:headEnd/>
            <a:tailEnd/>
          </a:ln>
          <a:effectLst/>
        </p:spPr>
      </p:pic>
      <p:sp>
        <p:nvSpPr>
          <p:cNvPr id="12" name="Rectangle 11"/>
          <p:cNvSpPr/>
          <p:nvPr/>
        </p:nvSpPr>
        <p:spPr>
          <a:xfrm>
            <a:off x="4788024" y="4502345"/>
            <a:ext cx="273630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marL="0" lvl="3" algn="ctr"/>
            <a:endParaRPr lang="en-CA" sz="2000" dirty="0" smtClean="0"/>
          </a:p>
          <a:p>
            <a:pPr marL="0" lvl="3" algn="ctr"/>
            <a:endParaRPr lang="en-CA" sz="2000" dirty="0"/>
          </a:p>
          <a:p>
            <a:pPr marL="0" lvl="3" algn="ctr"/>
            <a:r>
              <a:rPr lang="en-CA" sz="2000" dirty="0" smtClean="0"/>
              <a:t>Leaders Unavailable</a:t>
            </a:r>
            <a:endParaRPr lang="en-CA" sz="2000" dirty="0"/>
          </a:p>
          <a:p>
            <a:pPr algn="ctr"/>
            <a:endParaRPr lang="en-US" dirty="0"/>
          </a:p>
        </p:txBody>
      </p:sp>
      <p:sp>
        <p:nvSpPr>
          <p:cNvPr id="13" name="Rectangle 12"/>
          <p:cNvSpPr/>
          <p:nvPr/>
        </p:nvSpPr>
        <p:spPr>
          <a:xfrm>
            <a:off x="1422967" y="2885660"/>
            <a:ext cx="273630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marL="0" lvl="3" algn="ctr"/>
            <a:endParaRPr lang="en-CA" sz="2000" dirty="0" smtClean="0"/>
          </a:p>
          <a:p>
            <a:pPr marL="0" lvl="3" algn="ctr"/>
            <a:endParaRPr lang="en-CA" sz="2000" dirty="0"/>
          </a:p>
          <a:p>
            <a:pPr marL="0" indent="0" algn="ctr">
              <a:buNone/>
            </a:pPr>
            <a:r>
              <a:rPr lang="en-CA" sz="1600" dirty="0" smtClean="0"/>
              <a:t>Phones or VPN Unavailable</a:t>
            </a:r>
          </a:p>
          <a:p>
            <a:pPr marL="0" indent="0">
              <a:buNone/>
            </a:pPr>
            <a:endParaRPr lang="en-CA" sz="2000" dirty="0"/>
          </a:p>
        </p:txBody>
      </p:sp>
      <p:sp>
        <p:nvSpPr>
          <p:cNvPr id="14" name="Rectangle 13"/>
          <p:cNvSpPr/>
          <p:nvPr/>
        </p:nvSpPr>
        <p:spPr>
          <a:xfrm>
            <a:off x="1430837" y="4509120"/>
            <a:ext cx="273630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marL="0" lvl="3" algn="ctr"/>
            <a:endParaRPr lang="en-CA" sz="2000" dirty="0" smtClean="0"/>
          </a:p>
          <a:p>
            <a:pPr marL="0" lvl="3" algn="ctr"/>
            <a:endParaRPr lang="en-CA" sz="2000" dirty="0"/>
          </a:p>
          <a:p>
            <a:pPr marL="0" lvl="3" algn="ctr"/>
            <a:r>
              <a:rPr lang="en-CA" sz="1400" dirty="0"/>
              <a:t>Contagious disease </a:t>
            </a:r>
            <a:r>
              <a:rPr lang="en-CA" sz="1400" dirty="0" smtClean="0"/>
              <a:t>outbreak</a:t>
            </a:r>
            <a:endParaRPr lang="en-CA" sz="2000" dirty="0"/>
          </a:p>
          <a:p>
            <a:pPr algn="ctr"/>
            <a:endParaRPr lang="en-US" dirty="0"/>
          </a:p>
        </p:txBody>
      </p:sp>
      <p:pic>
        <p:nvPicPr>
          <p:cNvPr id="8"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153466" y="4581128"/>
            <a:ext cx="1147030" cy="860273"/>
          </a:xfr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4863" y="2974031"/>
            <a:ext cx="1286427" cy="85605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0806" y="4582302"/>
            <a:ext cx="842785" cy="934930"/>
          </a:xfrm>
          <a:prstGeom prst="rect">
            <a:avLst/>
          </a:prstGeom>
        </p:spPr>
      </p:pic>
    </p:spTree>
    <p:extLst>
      <p:ext uri="{BB962C8B-B14F-4D97-AF65-F5344CB8AC3E}">
        <p14:creationId xmlns:p14="http://schemas.microsoft.com/office/powerpoint/2010/main" val="229545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bad happens….What do you do?</a:t>
            </a:r>
            <a:br>
              <a:rPr lang="en-US" dirty="0" smtClean="0"/>
            </a:br>
            <a:endParaRPr lang="en-US" dirty="0"/>
          </a:p>
        </p:txBody>
      </p:sp>
      <p:sp>
        <p:nvSpPr>
          <p:cNvPr id="3" name="Content Placeholder 2"/>
          <p:cNvSpPr>
            <a:spLocks noGrp="1"/>
          </p:cNvSpPr>
          <p:nvPr>
            <p:ph idx="1"/>
          </p:nvPr>
        </p:nvSpPr>
        <p:spPr/>
        <p:txBody>
          <a:bodyPr/>
          <a:lstStyle/>
          <a:p>
            <a:pPr marL="0" lvl="0" indent="0">
              <a:buNone/>
            </a:pPr>
            <a:r>
              <a:rPr lang="en-US" sz="2000" b="1" dirty="0" smtClean="0"/>
              <a:t>#1 – Are you safe?</a:t>
            </a:r>
          </a:p>
          <a:p>
            <a:pPr marL="0" lvl="0" indent="0">
              <a:buNone/>
            </a:pPr>
            <a:r>
              <a:rPr lang="en-US" dirty="0" smtClean="0"/>
              <a:t>If </a:t>
            </a:r>
            <a:r>
              <a:rPr lang="en-US" b="1" dirty="0" smtClean="0"/>
              <a:t>yes</a:t>
            </a:r>
            <a:r>
              <a:rPr lang="en-US" dirty="0" smtClean="0"/>
              <a:t>, then try the following:</a:t>
            </a:r>
          </a:p>
          <a:p>
            <a:pPr lvl="0"/>
            <a:r>
              <a:rPr lang="en-US" dirty="0" smtClean="0"/>
              <a:t>Contact your Supervisor/Mandy or Elaine and let them know your status </a:t>
            </a:r>
            <a:r>
              <a:rPr lang="en-US" i="1" dirty="0" smtClean="0">
                <a:solidFill>
                  <a:schemeClr val="bg1">
                    <a:lumMod val="50000"/>
                  </a:schemeClr>
                </a:solidFill>
              </a:rPr>
              <a:t>(What if you can’t reach any of the above? Refer to “Who Ya </a:t>
            </a:r>
            <a:r>
              <a:rPr lang="en-US" i="1" dirty="0">
                <a:solidFill>
                  <a:schemeClr val="bg1">
                    <a:lumMod val="50000"/>
                  </a:schemeClr>
                </a:solidFill>
              </a:rPr>
              <a:t>G</a:t>
            </a:r>
            <a:r>
              <a:rPr lang="en-US" i="1" dirty="0" smtClean="0">
                <a:solidFill>
                  <a:schemeClr val="bg1">
                    <a:lumMod val="50000"/>
                  </a:schemeClr>
                </a:solidFill>
              </a:rPr>
              <a:t>onna Call?” and “Who Ya Gonna Tell?” matrix)</a:t>
            </a:r>
          </a:p>
          <a:p>
            <a:r>
              <a:rPr lang="en-US" dirty="0" smtClean="0"/>
              <a:t>Check for updates over email (Microsoft online)</a:t>
            </a:r>
            <a:endParaRPr lang="en-CA" dirty="0"/>
          </a:p>
          <a:p>
            <a:r>
              <a:rPr lang="en-US" dirty="0" smtClean="0"/>
              <a:t>Keep phone </a:t>
            </a:r>
            <a:r>
              <a:rPr lang="en-US" dirty="0"/>
              <a:t>numbers and </a:t>
            </a:r>
            <a:r>
              <a:rPr lang="en-US" dirty="0" smtClean="0"/>
              <a:t>cells handy </a:t>
            </a:r>
            <a:endParaRPr lang="en-CA" dirty="0"/>
          </a:p>
          <a:p>
            <a:r>
              <a:rPr lang="en-US" dirty="0" smtClean="0"/>
              <a:t>Try to communicate over Chat (Pidgin or Skype) if </a:t>
            </a:r>
            <a:r>
              <a:rPr lang="en-US" dirty="0"/>
              <a:t>you are able to </a:t>
            </a:r>
            <a:r>
              <a:rPr lang="en-US" dirty="0" smtClean="0"/>
              <a:t>connect to the VPN (the network).</a:t>
            </a:r>
            <a:endParaRPr lang="en-CA" dirty="0"/>
          </a:p>
          <a:p>
            <a:pPr lvl="0"/>
            <a:r>
              <a:rPr lang="en-US" dirty="0" smtClean="0"/>
              <a:t>Check the Teranet Crisis line</a:t>
            </a:r>
          </a:p>
          <a:p>
            <a:pPr lvl="0"/>
            <a:r>
              <a:rPr lang="en-US" dirty="0" smtClean="0"/>
              <a:t>Seek </a:t>
            </a:r>
            <a:r>
              <a:rPr lang="en-US" dirty="0"/>
              <a:t>more information – check social sites and </a:t>
            </a:r>
            <a:r>
              <a:rPr lang="en-US" dirty="0" smtClean="0"/>
              <a:t>news and pass around what you heard if you think it’s reliable</a:t>
            </a:r>
            <a:endParaRPr lang="en-CA"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4</a:t>
            </a:fld>
            <a:endParaRPr lang="en-US" dirty="0"/>
          </a:p>
        </p:txBody>
      </p:sp>
    </p:spTree>
    <p:extLst>
      <p:ext uri="{BB962C8B-B14F-4D97-AF65-F5344CB8AC3E}">
        <p14:creationId xmlns:p14="http://schemas.microsoft.com/office/powerpoint/2010/main" val="2444500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in charge?</a:t>
            </a:r>
            <a:endParaRPr lang="en-CA" dirty="0"/>
          </a:p>
        </p:txBody>
      </p:sp>
      <p:sp>
        <p:nvSpPr>
          <p:cNvPr id="3" name="Content Placeholder 2"/>
          <p:cNvSpPr>
            <a:spLocks noGrp="1"/>
          </p:cNvSpPr>
          <p:nvPr>
            <p:ph idx="1"/>
          </p:nvPr>
        </p:nvSpPr>
        <p:spPr/>
        <p:txBody>
          <a:bodyPr/>
          <a:lstStyle/>
          <a:p>
            <a:pPr marL="0" indent="0">
              <a:buNone/>
            </a:pPr>
            <a:r>
              <a:rPr lang="en-US" dirty="0" smtClean="0"/>
              <a:t>Usually it would be a Team Leader, or Manager, however if no one is available, then it should be the </a:t>
            </a:r>
            <a:r>
              <a:rPr lang="en-US" b="1" i="1" dirty="0" smtClean="0"/>
              <a:t>most senior staff member available</a:t>
            </a:r>
            <a:r>
              <a:rPr lang="en-US" dirty="0" smtClean="0"/>
              <a:t>.</a:t>
            </a:r>
            <a:endParaRPr lang="en-CA" dirty="0"/>
          </a:p>
          <a:p>
            <a:pPr marL="0" indent="0">
              <a:buNone/>
            </a:pPr>
            <a:r>
              <a:rPr lang="en-US" dirty="0" smtClean="0"/>
              <a:t>Others can help by:</a:t>
            </a:r>
          </a:p>
          <a:p>
            <a:r>
              <a:rPr lang="en-US" dirty="0" smtClean="0"/>
              <a:t> Volunteering </a:t>
            </a:r>
            <a:r>
              <a:rPr lang="en-US" dirty="0"/>
              <a:t>to take inventory of </a:t>
            </a:r>
            <a:r>
              <a:rPr lang="en-US" dirty="0" smtClean="0"/>
              <a:t>your team </a:t>
            </a:r>
          </a:p>
          <a:p>
            <a:r>
              <a:rPr lang="en-US" dirty="0" smtClean="0"/>
              <a:t>Contacting people via their emergency contact information</a:t>
            </a:r>
            <a:endParaRPr lang="en-CA" dirty="0"/>
          </a:p>
          <a:p>
            <a:r>
              <a:rPr lang="en-US" dirty="0" smtClean="0"/>
              <a:t>Worse </a:t>
            </a:r>
            <a:r>
              <a:rPr lang="en-US" dirty="0"/>
              <a:t>case scenario – who do you tell?  Use email to escalate </a:t>
            </a:r>
            <a:r>
              <a:rPr lang="en-US" dirty="0" smtClean="0"/>
              <a:t>and broadcast the situation to our Business and IS partners. – </a:t>
            </a:r>
            <a:r>
              <a:rPr lang="en-US" i="1" dirty="0" smtClean="0">
                <a:solidFill>
                  <a:schemeClr val="bg2"/>
                </a:solidFill>
              </a:rPr>
              <a:t>see “Who You Gonna Tell?” slide. </a:t>
            </a:r>
          </a:p>
          <a:p>
            <a:r>
              <a:rPr lang="en-US" dirty="0" smtClean="0"/>
              <a:t>Stay </a:t>
            </a:r>
            <a:r>
              <a:rPr lang="en-US" dirty="0"/>
              <a:t>logged in if you can – </a:t>
            </a:r>
            <a:r>
              <a:rPr lang="en-US" dirty="0" smtClean="0"/>
              <a:t>assess if </a:t>
            </a:r>
            <a:r>
              <a:rPr lang="en-US" dirty="0"/>
              <a:t>it’s the right thing to at that </a:t>
            </a:r>
            <a:r>
              <a:rPr lang="en-US" dirty="0" smtClean="0"/>
              <a:t>time.  </a:t>
            </a:r>
            <a:r>
              <a:rPr lang="en-US" i="1" dirty="0" smtClean="0">
                <a:solidFill>
                  <a:schemeClr val="bg1">
                    <a:lumMod val="50000"/>
                  </a:schemeClr>
                </a:solidFill>
              </a:rPr>
              <a:t>Things to consider:  are all of the skill sets covered?  Do you know who </a:t>
            </a:r>
            <a:r>
              <a:rPr lang="en-US" i="1" dirty="0">
                <a:solidFill>
                  <a:schemeClr val="bg1">
                    <a:lumMod val="50000"/>
                  </a:schemeClr>
                </a:solidFill>
              </a:rPr>
              <a:t>can change skill sets to open up product </a:t>
            </a:r>
            <a:r>
              <a:rPr lang="en-US" i="1" dirty="0" smtClean="0">
                <a:solidFill>
                  <a:schemeClr val="bg1">
                    <a:lumMod val="50000"/>
                  </a:schemeClr>
                </a:solidFill>
              </a:rPr>
              <a:t>support? (Networking can if Leadership is unavailable) Are you the only one logged in?  Should you log out so that the call treatment plays the appropriate greetings?</a:t>
            </a:r>
            <a:endParaRPr lang="en-US" i="1" dirty="0">
              <a:solidFill>
                <a:schemeClr val="bg1">
                  <a:lumMod val="50000"/>
                </a:schemeClr>
              </a:solidFill>
            </a:endParaRPr>
          </a:p>
          <a:p>
            <a:endParaRPr lang="en-CA" dirty="0"/>
          </a:p>
          <a:p>
            <a:endParaRPr lang="en-US"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5</a:t>
            </a:fld>
            <a:endParaRPr lang="en-US" dirty="0"/>
          </a:p>
        </p:txBody>
      </p:sp>
    </p:spTree>
    <p:extLst>
      <p:ext uri="{BB962C8B-B14F-4D97-AF65-F5344CB8AC3E}">
        <p14:creationId xmlns:p14="http://schemas.microsoft.com/office/powerpoint/2010/main" val="551220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Customers</a:t>
            </a:r>
            <a:r>
              <a:rPr lang="en-CA" dirty="0"/>
              <a:t/>
            </a:r>
            <a:br>
              <a:rPr lang="en-CA" dirty="0"/>
            </a:br>
            <a:endParaRPr lang="en-CA" dirty="0"/>
          </a:p>
        </p:txBody>
      </p:sp>
      <p:sp>
        <p:nvSpPr>
          <p:cNvPr id="3" name="Content Placeholder 2"/>
          <p:cNvSpPr>
            <a:spLocks noGrp="1"/>
          </p:cNvSpPr>
          <p:nvPr>
            <p:ph idx="1"/>
          </p:nvPr>
        </p:nvSpPr>
        <p:spPr/>
        <p:txBody>
          <a:bodyPr/>
          <a:lstStyle/>
          <a:p>
            <a:pPr marL="0" indent="0">
              <a:buNone/>
            </a:pPr>
            <a:r>
              <a:rPr lang="en-US" dirty="0" smtClean="0"/>
              <a:t>In an emergency situation, we will service customers on a </a:t>
            </a:r>
            <a:r>
              <a:rPr lang="en-US" i="1" dirty="0" smtClean="0"/>
              <a:t>best effort basis!</a:t>
            </a:r>
            <a:endParaRPr lang="en-CA" i="1" dirty="0"/>
          </a:p>
          <a:p>
            <a:r>
              <a:rPr lang="en-US" dirty="0"/>
              <a:t>Email </a:t>
            </a:r>
            <a:r>
              <a:rPr lang="en-US" dirty="0" smtClean="0"/>
              <a:t>(if available</a:t>
            </a:r>
            <a:r>
              <a:rPr lang="en-US" dirty="0"/>
              <a:t>)</a:t>
            </a:r>
            <a:endParaRPr lang="en-CA" dirty="0"/>
          </a:p>
          <a:p>
            <a:r>
              <a:rPr lang="en-US" dirty="0"/>
              <a:t>Zendesk </a:t>
            </a:r>
            <a:r>
              <a:rPr lang="en-US" dirty="0" smtClean="0"/>
              <a:t>(if available</a:t>
            </a:r>
            <a:r>
              <a:rPr lang="en-US" dirty="0"/>
              <a:t>)</a:t>
            </a:r>
            <a:endParaRPr lang="en-CA" dirty="0"/>
          </a:p>
          <a:p>
            <a:r>
              <a:rPr lang="en-US" dirty="0"/>
              <a:t>Phone </a:t>
            </a:r>
            <a:r>
              <a:rPr lang="en-US" dirty="0" smtClean="0"/>
              <a:t>queue</a:t>
            </a:r>
          </a:p>
          <a:p>
            <a:r>
              <a:rPr lang="en-US" dirty="0" smtClean="0"/>
              <a:t>Check voicemail</a:t>
            </a:r>
            <a:endParaRPr lang="en-CA" dirty="0"/>
          </a:p>
          <a:p>
            <a:r>
              <a:rPr lang="en-US" dirty="0"/>
              <a:t>Live chat</a:t>
            </a:r>
            <a:endParaRPr lang="en-CA" dirty="0"/>
          </a:p>
          <a:p>
            <a:r>
              <a:rPr lang="en-US" dirty="0"/>
              <a:t>Post updates to </a:t>
            </a:r>
            <a:r>
              <a:rPr lang="en-US" dirty="0" smtClean="0"/>
              <a:t>call treatment and/or Help Centre – </a:t>
            </a:r>
            <a:r>
              <a:rPr lang="en-US" i="1" dirty="0" smtClean="0">
                <a:solidFill>
                  <a:schemeClr val="bg1">
                    <a:lumMod val="50000"/>
                  </a:schemeClr>
                </a:solidFill>
              </a:rPr>
              <a:t>things to consider:  is there enough help to do this?  Who can help with doing this? (Networking can add call greetings, only CSC has access to add messages to Help Centres, however, we can ask LOB to add updates to product sites)</a:t>
            </a:r>
            <a:endParaRPr lang="en-US" dirty="0" smtClean="0"/>
          </a:p>
          <a:p>
            <a:r>
              <a:rPr lang="en-US" dirty="0" smtClean="0"/>
              <a:t>Next day? Check with Teranet </a:t>
            </a:r>
            <a:r>
              <a:rPr lang="en-US" dirty="0"/>
              <a:t>Crisis line to see if company is open</a:t>
            </a:r>
            <a:endParaRPr lang="en-CA" dirty="0"/>
          </a:p>
          <a:p>
            <a:endParaRPr lang="en-CA"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851" y="1898622"/>
            <a:ext cx="2600797" cy="1797078"/>
          </a:xfrm>
          <a:prstGeom prst="rect">
            <a:avLst/>
          </a:prstGeom>
        </p:spPr>
      </p:pic>
    </p:spTree>
    <p:extLst>
      <p:ext uri="{BB962C8B-B14F-4D97-AF65-F5344CB8AC3E}">
        <p14:creationId xmlns:p14="http://schemas.microsoft.com/office/powerpoint/2010/main" val="3202208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975"/>
              </a:spcBef>
              <a:buSzPct val="100000"/>
            </a:pPr>
            <a:r>
              <a:rPr lang="en-US" altLang="en-US" dirty="0">
                <a:solidFill>
                  <a:schemeClr val="tx1"/>
                </a:solidFill>
              </a:rPr>
              <a:t>“Do you have what you need?” </a:t>
            </a:r>
            <a:r>
              <a:rPr lang="en-US" altLang="en-US" dirty="0" smtClean="0">
                <a:solidFill>
                  <a:schemeClr val="tx1"/>
                </a:solidFill>
              </a:rPr>
              <a:t>Checklist </a:t>
            </a:r>
            <a:endParaRPr lang="en-US" altLang="en-US" dirty="0">
              <a:solidFill>
                <a:schemeClr val="tx1"/>
              </a:solidFill>
            </a:endParaRPr>
          </a:p>
        </p:txBody>
      </p:sp>
      <p:sp>
        <p:nvSpPr>
          <p:cNvPr id="3" name="Content Placeholder 2"/>
          <p:cNvSpPr>
            <a:spLocks noGrp="1"/>
          </p:cNvSpPr>
          <p:nvPr>
            <p:ph idx="1"/>
          </p:nvPr>
        </p:nvSpPr>
        <p:spPr>
          <a:xfrm>
            <a:off x="228600" y="1196752"/>
            <a:ext cx="8229600" cy="4968552"/>
          </a:xfrm>
        </p:spPr>
        <p:txBody>
          <a:bodyPr/>
          <a:lstStyle/>
          <a:p>
            <a:pPr marL="0" indent="0" algn="ctr">
              <a:buNone/>
            </a:pPr>
            <a:r>
              <a:rPr lang="en-US" sz="2400" dirty="0" smtClean="0"/>
              <a:t>Let’s check:</a:t>
            </a:r>
          </a:p>
          <a:p>
            <a:pPr lvl="0">
              <a:buFont typeface="Wingdings" panose="05000000000000000000" pitchFamily="2" charset="2"/>
              <a:buChar char="ü"/>
            </a:pPr>
            <a:r>
              <a:rPr lang="en-US" dirty="0"/>
              <a:t>RSA </a:t>
            </a:r>
            <a:r>
              <a:rPr lang="en-US" dirty="0" smtClean="0"/>
              <a:t>tokens and PINs</a:t>
            </a:r>
            <a:endParaRPr lang="en-CA" dirty="0"/>
          </a:p>
          <a:p>
            <a:pPr>
              <a:buFont typeface="Wingdings" panose="05000000000000000000" pitchFamily="2" charset="2"/>
              <a:buChar char="ü"/>
            </a:pPr>
            <a:r>
              <a:rPr lang="en-US" dirty="0" smtClean="0"/>
              <a:t>Outlook email password for OWA access and URL</a:t>
            </a:r>
          </a:p>
          <a:p>
            <a:pPr lvl="0">
              <a:buFont typeface="Wingdings" panose="05000000000000000000" pitchFamily="2" charset="2"/>
              <a:buChar char="ü"/>
            </a:pPr>
            <a:r>
              <a:rPr lang="en-US" dirty="0"/>
              <a:t>Citrix receiver installed on your home PC</a:t>
            </a:r>
            <a:endParaRPr lang="en-CA" dirty="0"/>
          </a:p>
          <a:p>
            <a:pPr lvl="0">
              <a:buFont typeface="Wingdings" panose="05000000000000000000" pitchFamily="2" charset="2"/>
              <a:buChar char="ü"/>
            </a:pPr>
            <a:r>
              <a:rPr lang="en-US" dirty="0" smtClean="0"/>
              <a:t>Phone numbers for: </a:t>
            </a:r>
          </a:p>
          <a:p>
            <a:pPr lvl="1">
              <a:buFont typeface="Wingdings" panose="05000000000000000000" pitchFamily="2" charset="2"/>
              <a:buChar char="ü"/>
            </a:pPr>
            <a:r>
              <a:rPr lang="en-US" dirty="0" smtClean="0"/>
              <a:t>Service Desk </a:t>
            </a:r>
            <a:endParaRPr lang="en-CA" dirty="0"/>
          </a:p>
          <a:p>
            <a:pPr lvl="1">
              <a:buFont typeface="Wingdings" panose="05000000000000000000" pitchFamily="2" charset="2"/>
              <a:buChar char="ü"/>
            </a:pPr>
            <a:r>
              <a:rPr lang="en-US" dirty="0" smtClean="0"/>
              <a:t>Teranet Crisis Line </a:t>
            </a:r>
          </a:p>
          <a:p>
            <a:pPr lvl="1">
              <a:buFont typeface="Wingdings" panose="05000000000000000000" pitchFamily="2" charset="2"/>
              <a:buChar char="ü"/>
            </a:pPr>
            <a:r>
              <a:rPr lang="en-US" dirty="0" smtClean="0"/>
              <a:t>CSC </a:t>
            </a:r>
            <a:r>
              <a:rPr lang="en-US" dirty="0"/>
              <a:t>C</a:t>
            </a:r>
            <a:r>
              <a:rPr lang="en-US" dirty="0" smtClean="0"/>
              <a:t>onference Bridge</a:t>
            </a:r>
          </a:p>
          <a:p>
            <a:pPr lvl="1">
              <a:buFont typeface="Wingdings" panose="05000000000000000000" pitchFamily="2" charset="2"/>
              <a:buChar char="ü"/>
            </a:pPr>
            <a:r>
              <a:rPr lang="en-US" dirty="0" smtClean="0"/>
              <a:t>Supervisors’ mobiles </a:t>
            </a:r>
            <a:endParaRPr lang="en-CA" dirty="0"/>
          </a:p>
          <a:p>
            <a:pPr lvl="0">
              <a:buFont typeface="Wingdings" panose="05000000000000000000" pitchFamily="2" charset="2"/>
              <a:buChar char="ü"/>
            </a:pPr>
            <a:r>
              <a:rPr lang="en-US" dirty="0" smtClean="0"/>
              <a:t>Everyone’s personal contact info</a:t>
            </a:r>
            <a:endParaRPr lang="en-CA"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7</a:t>
            </a:fld>
            <a:endParaRPr lang="en-US" dirty="0"/>
          </a:p>
        </p:txBody>
      </p:sp>
      <p:pic>
        <p:nvPicPr>
          <p:cNvPr id="8" name="Picture 7"/>
          <p:cNvPicPr>
            <a:picLocks noChangeAspect="1"/>
          </p:cNvPicPr>
          <p:nvPr/>
        </p:nvPicPr>
        <p:blipFill>
          <a:blip r:embed="rId2"/>
          <a:stretch>
            <a:fillRect/>
          </a:stretch>
        </p:blipFill>
        <p:spPr>
          <a:xfrm>
            <a:off x="6010948" y="2276872"/>
            <a:ext cx="2809524" cy="3066667"/>
          </a:xfrm>
          <a:prstGeom prst="rect">
            <a:avLst/>
          </a:prstGeom>
        </p:spPr>
      </p:pic>
    </p:spTree>
    <p:extLst>
      <p:ext uri="{BB962C8B-B14F-4D97-AF65-F5344CB8AC3E}">
        <p14:creationId xmlns:p14="http://schemas.microsoft.com/office/powerpoint/2010/main" val="531768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975"/>
              </a:spcBef>
              <a:buSzPct val="100000"/>
            </a:pPr>
            <a:r>
              <a:rPr lang="en-US" altLang="en-US" dirty="0">
                <a:solidFill>
                  <a:schemeClr val="tx1"/>
                </a:solidFill>
              </a:rPr>
              <a:t>Now that you have it, do you know what to do with it?</a:t>
            </a:r>
          </a:p>
        </p:txBody>
      </p:sp>
      <p:sp>
        <p:nvSpPr>
          <p:cNvPr id="3" name="Content Placeholder 2"/>
          <p:cNvSpPr>
            <a:spLocks noGrp="1"/>
          </p:cNvSpPr>
          <p:nvPr>
            <p:ph idx="1"/>
          </p:nvPr>
        </p:nvSpPr>
        <p:spPr>
          <a:xfrm>
            <a:off x="323528" y="1495325"/>
            <a:ext cx="8229600" cy="1868127"/>
          </a:xfrm>
        </p:spPr>
        <p:txBody>
          <a:bodyPr/>
          <a:lstStyle/>
          <a:p>
            <a:pPr marL="606425">
              <a:lnSpc>
                <a:spcPct val="90000"/>
              </a:lnSpc>
              <a:spcBef>
                <a:spcPts val="650"/>
              </a:spcBef>
              <a:buSzPct val="80000"/>
              <a:defRPr/>
            </a:pPr>
            <a:endParaRPr lang="en-CA" sz="2600" b="1" dirty="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8</a:t>
            </a:fld>
            <a:endParaRPr lang="en-US" dirty="0"/>
          </a:p>
        </p:txBody>
      </p:sp>
      <p:sp>
        <p:nvSpPr>
          <p:cNvPr id="7" name="Content Placeholder 2"/>
          <p:cNvSpPr txBox="1">
            <a:spLocks/>
          </p:cNvSpPr>
          <p:nvPr/>
        </p:nvSpPr>
        <p:spPr bwMode="auto">
          <a:xfrm>
            <a:off x="4858100" y="1192013"/>
            <a:ext cx="389877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1000"/>
              </a:spcBef>
              <a:spcAft>
                <a:spcPts val="500"/>
              </a:spcAft>
              <a:buClr>
                <a:schemeClr val="tx1"/>
              </a:buClr>
              <a:buChar char="•"/>
              <a:defRPr>
                <a:solidFill>
                  <a:srgbClr val="000000"/>
                </a:solidFill>
                <a:latin typeface="+mn-lt"/>
                <a:ea typeface="+mn-ea"/>
                <a:cs typeface="+mn-cs"/>
              </a:defRPr>
            </a:lvl1pPr>
            <a:lvl2pPr marL="742950" indent="-285750" algn="l" rtl="0" eaLnBrk="1" fontAlgn="base" hangingPunct="1">
              <a:spcBef>
                <a:spcPts val="1000"/>
              </a:spcBef>
              <a:spcAft>
                <a:spcPts val="500"/>
              </a:spcAft>
              <a:buClr>
                <a:schemeClr val="tx1"/>
              </a:buClr>
              <a:buChar char="•"/>
              <a:defRPr sz="1600">
                <a:solidFill>
                  <a:srgbClr val="000000"/>
                </a:solidFill>
                <a:latin typeface="+mn-lt"/>
                <a:ea typeface="ヒラギノ角ゴ Pro W3" charset="-128"/>
              </a:defRPr>
            </a:lvl2pPr>
            <a:lvl3pPr marL="11430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ea typeface="ヒラギノ角ゴ Pro W3" charset="-128"/>
              </a:defRPr>
            </a:lvl3pPr>
            <a:lvl4pPr marL="1600200" indent="-228600" algn="l" rtl="0" eaLnBrk="1" fontAlgn="base" hangingPunct="1">
              <a:spcBef>
                <a:spcPts val="1000"/>
              </a:spcBef>
              <a:spcAft>
                <a:spcPts val="500"/>
              </a:spcAft>
              <a:buClr>
                <a:schemeClr val="tx1"/>
              </a:buClr>
              <a:buChar char="•"/>
              <a:defRPr sz="1400">
                <a:solidFill>
                  <a:srgbClr val="000000"/>
                </a:solidFill>
                <a:latin typeface="+mn-lt"/>
                <a:ea typeface="ヒラギノ角ゴ Pro W3" charset="-128"/>
              </a:defRPr>
            </a:lvl4pPr>
            <a:lvl5pPr marL="20574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ea typeface="ヒラギノ角ゴ Pro W3" charset="-128"/>
              </a:defRPr>
            </a:lvl5pPr>
            <a:lvl6pPr marL="25146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defRPr>
            </a:lvl6pPr>
            <a:lvl7pPr marL="29718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defRPr>
            </a:lvl7pPr>
            <a:lvl8pPr marL="34290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defRPr>
            </a:lvl8pPr>
            <a:lvl9pPr marL="3886200" indent="-228600" algn="l" rtl="0" eaLnBrk="1" fontAlgn="base" hangingPunct="1">
              <a:spcBef>
                <a:spcPts val="1000"/>
              </a:spcBef>
              <a:spcAft>
                <a:spcPts val="500"/>
              </a:spcAft>
              <a:buClr>
                <a:schemeClr val="tx1"/>
              </a:buClr>
              <a:buFont typeface="Wingdings" charset="2"/>
              <a:buChar char="Ø"/>
              <a:defRPr sz="1400">
                <a:solidFill>
                  <a:srgbClr val="000000"/>
                </a:solidFill>
                <a:latin typeface="+mn-lt"/>
              </a:defRPr>
            </a:lvl9pPr>
          </a:lstStyle>
          <a:p>
            <a:pPr marL="0" indent="0">
              <a:buNone/>
            </a:pPr>
            <a:endParaRPr lang="en-CA" kern="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526650"/>
            <a:ext cx="3243601" cy="256785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5" y="3526651"/>
            <a:ext cx="3243600" cy="2567850"/>
          </a:xfrm>
          <a:prstGeom prst="rect">
            <a:avLst/>
          </a:prstGeom>
        </p:spPr>
      </p:pic>
      <p:sp>
        <p:nvSpPr>
          <p:cNvPr id="5" name="Rectangle 4"/>
          <p:cNvSpPr/>
          <p:nvPr/>
        </p:nvSpPr>
        <p:spPr>
          <a:xfrm>
            <a:off x="269776" y="1262070"/>
            <a:ext cx="8334672" cy="2031325"/>
          </a:xfrm>
          <a:prstGeom prst="rect">
            <a:avLst/>
          </a:prstGeom>
        </p:spPr>
        <p:txBody>
          <a:bodyPr wrap="square">
            <a:spAutoFit/>
          </a:bodyPr>
          <a:lstStyle/>
          <a:p>
            <a:pPr lvl="0"/>
            <a:r>
              <a:rPr lang="en-US" dirty="0">
                <a:solidFill>
                  <a:srgbClr val="000000"/>
                </a:solidFill>
              </a:rPr>
              <a:t>RSA </a:t>
            </a:r>
            <a:r>
              <a:rPr lang="en-US" dirty="0" smtClean="0">
                <a:solidFill>
                  <a:srgbClr val="000000"/>
                </a:solidFill>
              </a:rPr>
              <a:t>SecurID tokens </a:t>
            </a:r>
            <a:r>
              <a:rPr lang="en-US" dirty="0">
                <a:solidFill>
                  <a:srgbClr val="000000"/>
                </a:solidFill>
              </a:rPr>
              <a:t>and </a:t>
            </a:r>
            <a:r>
              <a:rPr lang="en-US" dirty="0" smtClean="0">
                <a:solidFill>
                  <a:srgbClr val="000000"/>
                </a:solidFill>
              </a:rPr>
              <a:t>PINs:</a:t>
            </a:r>
          </a:p>
          <a:p>
            <a:pPr marL="742950" lvl="1" indent="-285750">
              <a:buFont typeface="Courier New" panose="02070309020205020404" pitchFamily="49" charset="0"/>
              <a:buChar char="o"/>
            </a:pPr>
            <a:r>
              <a:rPr lang="en-US" dirty="0" smtClean="0">
                <a:solidFill>
                  <a:srgbClr val="000000"/>
                </a:solidFill>
              </a:rPr>
              <a:t>Used to connect to the network when </a:t>
            </a:r>
            <a:r>
              <a:rPr lang="en-US" dirty="0">
                <a:solidFill>
                  <a:srgbClr val="000000"/>
                </a:solidFill>
              </a:rPr>
              <a:t>your VPN </a:t>
            </a:r>
            <a:r>
              <a:rPr lang="en-US" dirty="0" smtClean="0">
                <a:solidFill>
                  <a:srgbClr val="000000"/>
                </a:solidFill>
              </a:rPr>
              <a:t>router </a:t>
            </a:r>
            <a:r>
              <a:rPr lang="en-US" dirty="0">
                <a:solidFill>
                  <a:srgbClr val="000000"/>
                </a:solidFill>
              </a:rPr>
              <a:t>is not </a:t>
            </a:r>
            <a:r>
              <a:rPr lang="en-US" dirty="0" smtClean="0">
                <a:solidFill>
                  <a:srgbClr val="000000"/>
                </a:solidFill>
              </a:rPr>
              <a:t>available</a:t>
            </a:r>
          </a:p>
          <a:p>
            <a:pPr marL="742950" lvl="1" indent="-285750">
              <a:buFont typeface="Courier New" panose="02070309020205020404" pitchFamily="49" charset="0"/>
              <a:buChar char="o"/>
            </a:pPr>
            <a:r>
              <a:rPr lang="en-US" dirty="0" smtClean="0">
                <a:solidFill>
                  <a:srgbClr val="000000"/>
                </a:solidFill>
              </a:rPr>
              <a:t>They can be either hardware (key fob) or software (smartphone app)</a:t>
            </a:r>
          </a:p>
          <a:p>
            <a:pPr marL="742950" lvl="1" indent="-285750">
              <a:buFont typeface="Courier New" panose="02070309020205020404" pitchFamily="49" charset="0"/>
              <a:buChar char="o"/>
            </a:pPr>
            <a:r>
              <a:rPr lang="en-US" dirty="0" smtClean="0">
                <a:solidFill>
                  <a:srgbClr val="000000"/>
                </a:solidFill>
              </a:rPr>
              <a:t>Two-factor authentication – something that you know = your PIN and something that you are given = 6 digit token code.  </a:t>
            </a:r>
          </a:p>
          <a:p>
            <a:pPr marL="742950" lvl="1" indent="-285750">
              <a:buFont typeface="Courier New" panose="02070309020205020404" pitchFamily="49" charset="0"/>
              <a:buChar char="o"/>
            </a:pPr>
            <a:r>
              <a:rPr lang="en-US" dirty="0" smtClean="0">
                <a:solidFill>
                  <a:srgbClr val="000000"/>
                </a:solidFill>
              </a:rPr>
              <a:t>Requires internet connectivity</a:t>
            </a:r>
          </a:p>
          <a:p>
            <a:pPr marL="742950" lvl="1" indent="-285750">
              <a:buFont typeface="Courier New" panose="02070309020205020404" pitchFamily="49" charset="0"/>
              <a:buChar char="o"/>
            </a:pPr>
            <a:endParaRPr lang="en-CA" dirty="0"/>
          </a:p>
        </p:txBody>
      </p:sp>
    </p:spTree>
    <p:extLst>
      <p:ext uri="{BB962C8B-B14F-4D97-AF65-F5344CB8AC3E}">
        <p14:creationId xmlns:p14="http://schemas.microsoft.com/office/powerpoint/2010/main" val="325446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How do I use my RSA token?</a:t>
            </a:r>
          </a:p>
        </p:txBody>
      </p:sp>
      <p:sp>
        <p:nvSpPr>
          <p:cNvPr id="3" name="Content Placeholder 2"/>
          <p:cNvSpPr>
            <a:spLocks noGrp="1"/>
          </p:cNvSpPr>
          <p:nvPr>
            <p:ph idx="1"/>
          </p:nvPr>
        </p:nvSpPr>
        <p:spPr>
          <a:xfrm>
            <a:off x="4176167" y="1617342"/>
            <a:ext cx="4691633" cy="3456384"/>
          </a:xfrm>
        </p:spPr>
        <p:txBody>
          <a:bodyPr/>
          <a:lstStyle/>
          <a:p>
            <a:pPr marL="0" indent="0">
              <a:buNone/>
            </a:pPr>
            <a:r>
              <a:rPr lang="en-US" sz="1600" dirty="0" smtClean="0"/>
              <a:t>Option 1 – </a:t>
            </a:r>
            <a:r>
              <a:rPr lang="en-US" sz="1600" b="1" dirty="0" smtClean="0"/>
              <a:t>Cisco Any Connect</a:t>
            </a:r>
            <a:endParaRPr lang="en-US" sz="1600" b="1" dirty="0"/>
          </a:p>
          <a:p>
            <a:r>
              <a:rPr lang="en-US" sz="1600" dirty="0" smtClean="0"/>
              <a:t>Using your work laptop, connect to the internet, and launch the Cisco Any Connect application </a:t>
            </a:r>
          </a:p>
          <a:p>
            <a:r>
              <a:rPr lang="en-US" sz="1600" dirty="0" smtClean="0"/>
              <a:t>Connect to vpn.teranet.ca then enter your current LAN ID as the Username, and your personal PIN and token code in the Password.</a:t>
            </a:r>
          </a:p>
          <a:p>
            <a:r>
              <a:rPr lang="en-US" sz="1600" dirty="0" smtClean="0"/>
              <a:t>Click OK and you should see a little pop up in the bottom corner of your screen showing you are connected.</a:t>
            </a:r>
          </a:p>
          <a:p>
            <a:endParaRPr lang="en-US" dirty="0" smtClean="0"/>
          </a:p>
          <a:p>
            <a:pPr>
              <a:buFont typeface="+mj-lt"/>
              <a:buAutoNum type="arabicPeriod"/>
            </a:pPr>
            <a:endParaRPr lang="en-US" dirty="0" smtClean="0"/>
          </a:p>
          <a:p>
            <a:pPr>
              <a:buFont typeface="+mj-lt"/>
              <a:buAutoNum type="arabicPeriod"/>
            </a:pPr>
            <a:endParaRPr lang="en-US" dirty="0"/>
          </a:p>
          <a:p>
            <a:pPr>
              <a:buFont typeface="+mj-lt"/>
              <a:buAutoNum type="arabicPeriod"/>
            </a:pPr>
            <a:endParaRPr lang="en-US" dirty="0" smtClean="0"/>
          </a:p>
          <a:p>
            <a:pPr>
              <a:buFont typeface="+mj-lt"/>
              <a:buAutoNum type="arabicPeriod"/>
            </a:pPr>
            <a:endParaRPr lang="en-US" dirty="0"/>
          </a:p>
          <a:p>
            <a:pPr>
              <a:buFont typeface="+mj-lt"/>
              <a:buAutoNum type="arabicPeriod"/>
            </a:pPr>
            <a:endParaRPr lang="en-US" dirty="0"/>
          </a:p>
        </p:txBody>
      </p:sp>
      <p:sp>
        <p:nvSpPr>
          <p:cNvPr id="4" name="Slide Number Placeholder 3"/>
          <p:cNvSpPr>
            <a:spLocks noGrp="1"/>
          </p:cNvSpPr>
          <p:nvPr>
            <p:ph type="sldNum" sz="quarter" idx="10"/>
          </p:nvPr>
        </p:nvSpPr>
        <p:spPr/>
        <p:txBody>
          <a:bodyPr/>
          <a:lstStyle/>
          <a:p>
            <a:fld id="{22B0CF7A-EC43-8E4A-9800-1BCED67970F6}" type="slidenum">
              <a:rPr lang="en-US" smtClean="0"/>
              <a:pPr/>
              <a:t>9</a:t>
            </a:fld>
            <a:endParaRPr lang="en-US" dirty="0"/>
          </a:p>
        </p:txBody>
      </p:sp>
      <p:pic>
        <p:nvPicPr>
          <p:cNvPr id="11" name="Picture 10"/>
          <p:cNvPicPr>
            <a:picLocks noChangeAspect="1"/>
          </p:cNvPicPr>
          <p:nvPr/>
        </p:nvPicPr>
        <p:blipFill>
          <a:blip r:embed="rId2"/>
          <a:stretch>
            <a:fillRect/>
          </a:stretch>
        </p:blipFill>
        <p:spPr>
          <a:xfrm>
            <a:off x="461996" y="1305441"/>
            <a:ext cx="3559617" cy="1619503"/>
          </a:xfrm>
          <a:prstGeom prst="rect">
            <a:avLst/>
          </a:prstGeom>
        </p:spPr>
      </p:pic>
      <p:pic>
        <p:nvPicPr>
          <p:cNvPr id="12" name="Picture 11"/>
          <p:cNvPicPr>
            <a:picLocks noChangeAspect="1"/>
          </p:cNvPicPr>
          <p:nvPr/>
        </p:nvPicPr>
        <p:blipFill>
          <a:blip r:embed="rId3"/>
          <a:stretch>
            <a:fillRect/>
          </a:stretch>
        </p:blipFill>
        <p:spPr>
          <a:xfrm>
            <a:off x="461997" y="3068960"/>
            <a:ext cx="3559617" cy="3024336"/>
          </a:xfrm>
          <a:prstGeom prst="rect">
            <a:avLst/>
          </a:prstGeom>
        </p:spPr>
      </p:pic>
      <p:pic>
        <p:nvPicPr>
          <p:cNvPr id="13" name="Picture 12"/>
          <p:cNvPicPr>
            <a:picLocks noChangeAspect="1"/>
          </p:cNvPicPr>
          <p:nvPr/>
        </p:nvPicPr>
        <p:blipFill>
          <a:blip r:embed="rId4"/>
          <a:stretch>
            <a:fillRect/>
          </a:stretch>
        </p:blipFill>
        <p:spPr>
          <a:xfrm>
            <a:off x="4860032" y="5203445"/>
            <a:ext cx="2905480" cy="1000472"/>
          </a:xfrm>
          <a:prstGeom prst="rect">
            <a:avLst/>
          </a:prstGeom>
        </p:spPr>
      </p:pic>
    </p:spTree>
    <p:extLst>
      <p:ext uri="{BB962C8B-B14F-4D97-AF65-F5344CB8AC3E}">
        <p14:creationId xmlns:p14="http://schemas.microsoft.com/office/powerpoint/2010/main" val="404204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anet_Template_PowerPoint2003[1]">
  <a:themeElements>
    <a:clrScheme name="">
      <a:dk1>
        <a:srgbClr val="4F6E5E"/>
      </a:dk1>
      <a:lt1>
        <a:srgbClr val="FFFFFF"/>
      </a:lt1>
      <a:dk2>
        <a:srgbClr val="729AC0"/>
      </a:dk2>
      <a:lt2>
        <a:srgbClr val="998F82"/>
      </a:lt2>
      <a:accent1>
        <a:srgbClr val="75A38C"/>
      </a:accent1>
      <a:accent2>
        <a:srgbClr val="D16103"/>
      </a:accent2>
      <a:accent3>
        <a:srgbClr val="FFFFFF"/>
      </a:accent3>
      <a:accent4>
        <a:srgbClr val="425D4F"/>
      </a:accent4>
      <a:accent5>
        <a:srgbClr val="BDCEC5"/>
      </a:accent5>
      <a:accent6>
        <a:srgbClr val="BD5702"/>
      </a:accent6>
      <a:hlink>
        <a:srgbClr val="A8AD70"/>
      </a:hlink>
      <a:folHlink>
        <a:srgbClr val="B3D48C"/>
      </a:folHlink>
    </a:clrScheme>
    <a:fontScheme name="Teranet_Template_PowerPoint200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ranet_Template_PowerPoint200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ranet_Template_PowerPoint2003[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ranet_Template_PowerPoint2003[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ranet_Template_PowerPoint2003[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ranet_Template_PowerPoint2003[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ranet_Template_PowerPoint2003[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ranet_Template_PowerPoint2003[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ranet_Template_PowerPoint2003[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ranet_Template_PowerPoint2003[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ranet_Template_PowerPoint2003[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ranet_Template_PowerPoint2003[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ranet_Template_PowerPoint2003[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ranet_Template_PowerPoint2003[1] 13">
        <a:dk1>
          <a:srgbClr val="847E6E"/>
        </a:dk1>
        <a:lt1>
          <a:srgbClr val="FFFFFF"/>
        </a:lt1>
        <a:dk2>
          <a:srgbClr val="213657"/>
        </a:dk2>
        <a:lt2>
          <a:srgbClr val="B7AC95"/>
        </a:lt2>
        <a:accent1>
          <a:srgbClr val="B3C98C"/>
        </a:accent1>
        <a:accent2>
          <a:srgbClr val="D16103"/>
        </a:accent2>
        <a:accent3>
          <a:srgbClr val="FFFFFF"/>
        </a:accent3>
        <a:accent4>
          <a:srgbClr val="706B5D"/>
        </a:accent4>
        <a:accent5>
          <a:srgbClr val="D6E1C5"/>
        </a:accent5>
        <a:accent6>
          <a:srgbClr val="BD5702"/>
        </a:accent6>
        <a:hlink>
          <a:srgbClr val="4F6E5E"/>
        </a:hlink>
        <a:folHlink>
          <a:srgbClr val="75A38C"/>
        </a:folHlink>
      </a:clrScheme>
      <a:clrMap bg1="lt1" tx1="dk1" bg2="lt2" tx2="dk2" accent1="accent1" accent2="accent2" accent3="accent3" accent4="accent4" accent5="accent5" accent6="accent6" hlink="hlink" folHlink="folHlink"/>
    </a:extraClrScheme>
    <a:extraClrScheme>
      <a:clrScheme name="Teranet_Template_PowerPoint2003[1] 14">
        <a:dk1>
          <a:srgbClr val="000000"/>
        </a:dk1>
        <a:lt1>
          <a:srgbClr val="FFFFFF"/>
        </a:lt1>
        <a:dk2>
          <a:srgbClr val="000000"/>
        </a:dk2>
        <a:lt2>
          <a:srgbClr val="B7AC95"/>
        </a:lt2>
        <a:accent1>
          <a:srgbClr val="B3C98C"/>
        </a:accent1>
        <a:accent2>
          <a:srgbClr val="D16103"/>
        </a:accent2>
        <a:accent3>
          <a:srgbClr val="FFFFFF"/>
        </a:accent3>
        <a:accent4>
          <a:srgbClr val="000000"/>
        </a:accent4>
        <a:accent5>
          <a:srgbClr val="D6E1C5"/>
        </a:accent5>
        <a:accent6>
          <a:srgbClr val="BD5702"/>
        </a:accent6>
        <a:hlink>
          <a:srgbClr val="4F6E5E"/>
        </a:hlink>
        <a:folHlink>
          <a:srgbClr val="75A38C"/>
        </a:folHlink>
      </a:clrScheme>
      <a:clrMap bg1="lt1" tx1="dk1" bg2="lt2" tx2="dk2" accent1="accent1" accent2="accent2" accent3="accent3" accent4="accent4" accent5="accent5" accent6="accent6" hlink="hlink" folHlink="folHlink"/>
    </a:extraClrScheme>
    <a:extraClrScheme>
      <a:clrScheme name="Teranet_Template_PowerPoint2003[1] 15">
        <a:dk1>
          <a:srgbClr val="000000"/>
        </a:dk1>
        <a:lt1>
          <a:srgbClr val="FFFFFF"/>
        </a:lt1>
        <a:dk2>
          <a:srgbClr val="000000"/>
        </a:dk2>
        <a:lt2>
          <a:srgbClr val="998F82"/>
        </a:lt2>
        <a:accent1>
          <a:srgbClr val="75A38C"/>
        </a:accent1>
        <a:accent2>
          <a:srgbClr val="D16103"/>
        </a:accent2>
        <a:accent3>
          <a:srgbClr val="FFFFFF"/>
        </a:accent3>
        <a:accent4>
          <a:srgbClr val="000000"/>
        </a:accent4>
        <a:accent5>
          <a:srgbClr val="BDCEC5"/>
        </a:accent5>
        <a:accent6>
          <a:srgbClr val="BD5702"/>
        </a:accent6>
        <a:hlink>
          <a:srgbClr val="A8AD70"/>
        </a:hlink>
        <a:folHlink>
          <a:srgbClr val="B3C98C"/>
        </a:folHlink>
      </a:clrScheme>
      <a:clrMap bg1="lt1" tx1="dk1" bg2="lt2" tx2="dk2" accent1="accent1" accent2="accent2" accent3="accent3" accent4="accent4" accent5="accent5" accent6="accent6" hlink="hlink" folHlink="folHlink"/>
    </a:extraClrScheme>
    <a:extraClrScheme>
      <a:clrScheme name="Teranet_Template_PowerPoint2003[1] 16">
        <a:dk1>
          <a:srgbClr val="000000"/>
        </a:dk1>
        <a:lt1>
          <a:srgbClr val="FFFFFF"/>
        </a:lt1>
        <a:dk2>
          <a:srgbClr val="000000"/>
        </a:dk2>
        <a:lt2>
          <a:srgbClr val="998F82"/>
        </a:lt2>
        <a:accent1>
          <a:srgbClr val="75A38C"/>
        </a:accent1>
        <a:accent2>
          <a:srgbClr val="D16103"/>
        </a:accent2>
        <a:accent3>
          <a:srgbClr val="FFFFFF"/>
        </a:accent3>
        <a:accent4>
          <a:srgbClr val="000000"/>
        </a:accent4>
        <a:accent5>
          <a:srgbClr val="BDCEC5"/>
        </a:accent5>
        <a:accent6>
          <a:srgbClr val="BD5702"/>
        </a:accent6>
        <a:hlink>
          <a:srgbClr val="A8AD70"/>
        </a:hlink>
        <a:folHlink>
          <a:srgbClr val="729A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B454D19D2E9149AB4CB208453B0D62" ma:contentTypeVersion="1" ma:contentTypeDescription="Create a new document." ma:contentTypeScope="" ma:versionID="6ef381f60dde1f18a01dc2e5163051d6">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44745D-9228-4D5A-A829-DBC4A21DC730}">
  <ds:schemaRefs>
    <ds:schemaRef ds:uri="http://schemas.microsoft.com/sharepoint/v3/contenttype/forms"/>
  </ds:schemaRefs>
</ds:datastoreItem>
</file>

<file path=customXml/itemProps2.xml><?xml version="1.0" encoding="utf-8"?>
<ds:datastoreItem xmlns:ds="http://schemas.openxmlformats.org/officeDocument/2006/customXml" ds:itemID="{2CC57FC8-A7DC-4D50-8D77-A2905809C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5942684-1C97-4394-A5B6-E20F19C1E12B}">
  <ds:schemaRefs>
    <ds:schemaRef ds:uri="http://schemas.microsoft.com/sharepoint/v3"/>
    <ds:schemaRef ds:uri="http://purl.org/dc/dcmitype/"/>
    <ds:schemaRef ds:uri="http://schemas.openxmlformats.org/package/2006/metadata/core-properties"/>
    <ds:schemaRef ds:uri="http://purl.org/dc/terms/"/>
    <ds:schemaRef ds:uri="http://purl.org/dc/elements/1.1/"/>
    <ds:schemaRef ds:uri="http://schemas.microsoft.com/office/2006/documentManagement/types"/>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Teranet_Template_April13_PPT_2010</Template>
  <TotalTime>8842</TotalTime>
  <Words>1540</Words>
  <Application>Microsoft Office PowerPoint</Application>
  <PresentationFormat>On-screen Show (4:3)</PresentationFormat>
  <Paragraphs>207</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 Unicode MS</vt:lpstr>
      <vt:lpstr>ＭＳ Ｐゴシック</vt:lpstr>
      <vt:lpstr>Arial</vt:lpstr>
      <vt:lpstr>Calibri</vt:lpstr>
      <vt:lpstr>Calibri Light</vt:lpstr>
      <vt:lpstr>Courier New</vt:lpstr>
      <vt:lpstr>Wingdings</vt:lpstr>
      <vt:lpstr>ヒラギノ角ゴ Pro W3</vt:lpstr>
      <vt:lpstr>Teranet_Template_PowerPoint2003[1]</vt:lpstr>
      <vt:lpstr>Business Continuity Planning  ~ Workshop Part 2 ~ </vt:lpstr>
      <vt:lpstr>This document will review:</vt:lpstr>
      <vt:lpstr>Example Scenarios that may affect Customer Service</vt:lpstr>
      <vt:lpstr>Something bad happens….What do you do? </vt:lpstr>
      <vt:lpstr>Who’s in charge?</vt:lpstr>
      <vt:lpstr>Supporting Customers </vt:lpstr>
      <vt:lpstr>“Do you have what you need?” Checklist </vt:lpstr>
      <vt:lpstr>Now that you have it, do you know what to do with it?</vt:lpstr>
      <vt:lpstr>How do I use my RSA token?</vt:lpstr>
      <vt:lpstr>How do I use my RSA token?</vt:lpstr>
      <vt:lpstr>Passwords and Phone numbers</vt:lpstr>
      <vt:lpstr>Contact Information</vt:lpstr>
      <vt:lpstr>Who Ya Gonna Tell?</vt:lpstr>
      <vt:lpstr>Kahoot time!</vt:lpstr>
      <vt:lpstr>Next Steps</vt:lpstr>
    </vt:vector>
  </TitlesOfParts>
  <Company>Teranet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Stephen Litvack</dc:creator>
  <cp:lastModifiedBy>Mandy Labriola</cp:lastModifiedBy>
  <cp:revision>381</cp:revision>
  <dcterms:created xsi:type="dcterms:W3CDTF">2015-03-27T20:20:51Z</dcterms:created>
  <dcterms:modified xsi:type="dcterms:W3CDTF">2016-07-05T14:04:55Z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